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Override PartName="/ppt/theme/themeOverride14.xml" ContentType="application/vnd.openxmlformats-officedocument.themeOverride+xml"/>
  <Default Extension="xml" ContentType="application/xml"/>
  <Override PartName="/ppt/tableStyles.xml" ContentType="application/vnd.openxmlformats-officedocument.presentationml.tableStyles+xml"/>
  <Override PartName="/ppt/theme/themeOverride23.xml" ContentType="application/vnd.openxmlformats-officedocument.themeOverride+xml"/>
  <Override PartName="/ppt/notesSlides/notesSlide1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Override13.xml" ContentType="application/vnd.openxmlformats-officedocument.themeOverr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theme/themeOverride22.xml" ContentType="application/vnd.openxmlformats-officedocument.themeOverride+xml"/>
  <Override PartName="/ppt/handoutMasters/handoutMaster1.xml" ContentType="application/vnd.openxmlformats-officedocument.presentationml.handoutMaster+xml"/>
  <Override PartName="/ppt/slides/slide20.xml" ContentType="application/vnd.openxmlformats-officedocument.presentationml.slide+xml"/>
  <Override PartName="/ppt/theme/themeOverride20.xml" ContentType="application/vnd.openxmlformats-officedocument.themeOverride+xml"/>
  <Override PartName="/ppt/slides/slide4.xml" ContentType="application/vnd.openxmlformats-officedocument.presentationml.slide+xml"/>
  <Override PartName="/ppt/theme/themeOverride1.xml" ContentType="application/vnd.openxmlformats-officedocument.themeOverr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theme/themeOverride19.xml" ContentType="application/vnd.openxmlformats-officedocument.themeOverride+xml"/>
  <Override PartName="/ppt/slides/slide12.xml" ContentType="application/vnd.openxmlformats-officedocument.presentationml.slide+xml"/>
  <Override PartName="/ppt/notesSlides/notesSlide2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theme/themeOverride21.xml" ContentType="application/vnd.openxmlformats-officedocument.themeOverr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theme/themeOverride18.xml" ContentType="application/vnd.openxmlformats-officedocument.themeOverride+xml"/>
  <Override PartName="/ppt/slides/slide11.xml" ContentType="application/vnd.openxmlformats-officedocument.presentationml.slide+xml"/>
  <Override PartName="/ppt/theme/themeOverride11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5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theme/themeOverride17.xml" ContentType="application/vnd.openxmlformats-officedocument.themeOverr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ppt/theme/themeOverride10.xml" ContentType="application/vnd.openxmlformats-officedocument.themeOverride+xml"/>
  <Override PartName="/docProps/app.xml" ContentType="application/vnd.openxmlformats-officedocument.extended-properties+xml"/>
  <Override PartName="/ppt/theme/themeOverride7.xml" ContentType="application/vnd.openxmlformats-officedocument.themeOverride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theme/themeOverride16.xml" ContentType="application/vnd.openxmlformats-officedocument.themeOverr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theme/themeOverride4.xml" ContentType="application/vnd.openxmlformats-officedocument.themeOverr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theme/themeOverride15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24.xml" ContentType="application/vnd.openxmlformats-officedocument.themeOverride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Override PartName="/ppt/theme/themeOverride3.xml" ContentType="application/vnd.openxmlformats-officedocument.themeOverride+xml"/>
  <Override PartName="/ppt/slideLayouts/slideLayout6.xml" ContentType="application/vnd.openxmlformats-officedocument.presentationml.slideLayout+xml"/>
  <Default Extension="bin" ContentType="application/vnd.openxmlformats-officedocument.presentationml.printerSettings"/>
  <Override PartName="/ppt/notesSlides/notesSlide2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05" r:id="rId2"/>
    <p:sldId id="438" r:id="rId3"/>
    <p:sldId id="439" r:id="rId4"/>
    <p:sldId id="445" r:id="rId5"/>
    <p:sldId id="448" r:id="rId6"/>
    <p:sldId id="443" r:id="rId7"/>
    <p:sldId id="451" r:id="rId8"/>
    <p:sldId id="446" r:id="rId9"/>
    <p:sldId id="450" r:id="rId10"/>
    <p:sldId id="449" r:id="rId11"/>
    <p:sldId id="453" r:id="rId12"/>
    <p:sldId id="452" r:id="rId13"/>
    <p:sldId id="454" r:id="rId14"/>
    <p:sldId id="455" r:id="rId15"/>
    <p:sldId id="457" r:id="rId16"/>
    <p:sldId id="458" r:id="rId17"/>
    <p:sldId id="456" r:id="rId18"/>
    <p:sldId id="459" r:id="rId19"/>
    <p:sldId id="460" r:id="rId20"/>
    <p:sldId id="462" r:id="rId21"/>
    <p:sldId id="464" r:id="rId22"/>
    <p:sldId id="468" r:id="rId23"/>
    <p:sldId id="467" r:id="rId24"/>
    <p:sldId id="469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FFC279"/>
    <a:srgbClr val="F0F0F0"/>
    <a:srgbClr val="5D5D5D"/>
    <a:srgbClr val="0033CC"/>
    <a:srgbClr val="C0C0C0"/>
    <a:srgbClr val="FFFFFF"/>
    <a:srgbClr val="FFFF99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502" autoAdjust="0"/>
    <p:restoredTop sz="92730" autoAdjust="0"/>
  </p:normalViewPr>
  <p:slideViewPr>
    <p:cSldViewPr>
      <p:cViewPr>
        <p:scale>
          <a:sx n="100" d="100"/>
          <a:sy n="100" d="100"/>
        </p:scale>
        <p:origin x="-728" y="-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1504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8955D-35EC-5B4E-B966-E78C051FA56A}" type="datetimeFigureOut">
              <a:rPr lang="en-US" smtClean="0"/>
              <a:pPr/>
              <a:t>2/10/14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A179C-06D4-614B-939E-4BE8E026F3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AF5B3C3-8A48-9D4F-BC3B-31F3EECF9C9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" charset="0"/>
        <a:ea typeface="ＭＳ Ｐゴシック" pitchFamily="-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" charset="0"/>
        <a:ea typeface="ＭＳ Ｐゴシック" pitchFamily="-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" charset="0"/>
        <a:ea typeface="ＭＳ Ｐゴシック" pitchFamily="-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" charset="0"/>
        <a:ea typeface="ＭＳ Ｐゴシック" pitchFamily="-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FC957F-990C-0046-B023-5628693D4FD9}" type="slidenum">
              <a:rPr lang="en-US"/>
              <a:pPr/>
              <a:t>1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0487" tIns="44450" rIns="90487" bIns="44450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031AF-6C6E-F54C-86AA-AEE06BBC6F2C}" type="slidenum">
              <a:rPr lang="en-US"/>
              <a:pPr/>
              <a:t>10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031AF-6C6E-F54C-86AA-AEE06BBC6F2C}" type="slidenum">
              <a:rPr lang="en-US"/>
              <a:pPr/>
              <a:t>11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031AF-6C6E-F54C-86AA-AEE06BBC6F2C}" type="slidenum">
              <a:rPr lang="en-US"/>
              <a:pPr/>
              <a:t>12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031AF-6C6E-F54C-86AA-AEE06BBC6F2C}" type="slidenum">
              <a:rPr lang="en-US"/>
              <a:pPr/>
              <a:t>13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031AF-6C6E-F54C-86AA-AEE06BBC6F2C}" type="slidenum">
              <a:rPr lang="en-US"/>
              <a:pPr/>
              <a:t>14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031AF-6C6E-F54C-86AA-AEE06BBC6F2C}" type="slidenum">
              <a:rPr lang="en-US"/>
              <a:pPr/>
              <a:t>15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031AF-6C6E-F54C-86AA-AEE06BBC6F2C}" type="slidenum">
              <a:rPr lang="en-US"/>
              <a:pPr/>
              <a:t>16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031AF-6C6E-F54C-86AA-AEE06BBC6F2C}" type="slidenum">
              <a:rPr lang="en-US"/>
              <a:pPr/>
              <a:t>17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031AF-6C6E-F54C-86AA-AEE06BBC6F2C}" type="slidenum">
              <a:rPr lang="en-US"/>
              <a:pPr/>
              <a:t>18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031AF-6C6E-F54C-86AA-AEE06BBC6F2C}" type="slidenum">
              <a:rPr lang="en-US"/>
              <a:pPr/>
              <a:t>19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031AF-6C6E-F54C-86AA-AEE06BBC6F2C}" type="slidenum">
              <a:rPr lang="en-US"/>
              <a:pPr/>
              <a:t>2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031AF-6C6E-F54C-86AA-AEE06BBC6F2C}" type="slidenum">
              <a:rPr lang="en-US"/>
              <a:pPr/>
              <a:t>20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031AF-6C6E-F54C-86AA-AEE06BBC6F2C}" type="slidenum">
              <a:rPr lang="en-US"/>
              <a:pPr/>
              <a:t>21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031AF-6C6E-F54C-86AA-AEE06BBC6F2C}" type="slidenum">
              <a:rPr lang="en-US"/>
              <a:pPr/>
              <a:t>22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031AF-6C6E-F54C-86AA-AEE06BBC6F2C}" type="slidenum">
              <a:rPr lang="en-US"/>
              <a:pPr/>
              <a:t>23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031AF-6C6E-F54C-86AA-AEE06BBC6F2C}" type="slidenum">
              <a:rPr lang="en-US"/>
              <a:pPr/>
              <a:t>24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031AF-6C6E-F54C-86AA-AEE06BBC6F2C}" type="slidenum">
              <a:rPr lang="en-US"/>
              <a:pPr/>
              <a:t>3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031AF-6C6E-F54C-86AA-AEE06BBC6F2C}" type="slidenum">
              <a:rPr lang="en-US"/>
              <a:pPr/>
              <a:t>4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031AF-6C6E-F54C-86AA-AEE06BBC6F2C}" type="slidenum">
              <a:rPr lang="en-US"/>
              <a:pPr/>
              <a:t>5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031AF-6C6E-F54C-86AA-AEE06BBC6F2C}" type="slidenum">
              <a:rPr lang="en-US"/>
              <a:pPr/>
              <a:t>6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031AF-6C6E-F54C-86AA-AEE06BBC6F2C}" type="slidenum">
              <a:rPr lang="en-US"/>
              <a:pPr/>
              <a:t>7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031AF-6C6E-F54C-86AA-AEE06BBC6F2C}" type="slidenum">
              <a:rPr lang="en-US"/>
              <a:pPr/>
              <a:t>8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031AF-6C6E-F54C-86AA-AEE06BBC6F2C}" type="slidenum">
              <a:rPr lang="en-US"/>
              <a:pPr/>
              <a:t>9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4C77861C-61EA-3642-A6B2-FCE1F5954190}" type="slidenum">
              <a:rPr lang="en-US"/>
              <a:pPr/>
              <a:t>‹#›</a:t>
            </a:fld>
            <a:r>
              <a:rPr lang="en-US"/>
              <a:t>  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7150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70866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B82CAAC8-F85F-D548-98E5-F46C23B08A67}" type="slidenum">
              <a:rPr lang="en-US"/>
              <a:pPr/>
              <a:t>‹#›</a:t>
            </a:fld>
            <a:r>
              <a:rPr lang="en-US"/>
              <a:t>  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5C51E20E-E27B-534A-8C26-F3D4D6098137}" type="slidenum">
              <a:rPr lang="en-US"/>
              <a:pPr/>
              <a:t>‹#›</a:t>
            </a:fld>
            <a:r>
              <a:rPr lang="en-US"/>
              <a:t>  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7150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70866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9AC9FF8D-C6F6-1C4F-B4FB-256DA468CC2D}" type="slidenum">
              <a:rPr lang="en-US"/>
              <a:pPr/>
              <a:t>‹#›</a:t>
            </a:fld>
            <a:r>
              <a:rPr lang="en-US"/>
              <a:t>  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5A02F3D-34B0-8845-B3DE-14897FF1A8CC}" type="slidenum">
              <a:rPr lang="en-US"/>
              <a:pPr/>
              <a:t>‹#›</a:t>
            </a:fld>
            <a:r>
              <a:rPr lang="en-US"/>
              <a:t>  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7150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F6B75EE6-2572-2849-847F-E24AEC8568EC}" type="slidenum">
              <a:rPr lang="en-US"/>
              <a:pPr/>
              <a:t>‹#›</a:t>
            </a:fld>
            <a:r>
              <a:rPr lang="en-US"/>
              <a:t>  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E8C82B99-9C0F-5842-A388-F6C3D8411271}" type="slidenum">
              <a:rPr lang="en-US"/>
              <a:pPr/>
              <a:t>‹#›</a:t>
            </a:fld>
            <a:r>
              <a:rPr lang="en-US"/>
              <a:t>  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7150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BC0E996F-7C23-4740-9BFA-CAE653570553}" type="slidenum">
              <a:rPr lang="en-US"/>
              <a:pPr/>
              <a:t>‹#›</a:t>
            </a:fld>
            <a:r>
              <a:rPr lang="en-US"/>
              <a:t>  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BEFC40A3-2066-094D-AD83-95FCF6EFDF27}" type="slidenum">
              <a:rPr lang="en-US"/>
              <a:pPr/>
              <a:t>‹#›</a:t>
            </a:fld>
            <a:r>
              <a:rPr lang="en-US"/>
              <a:t>  </a:t>
            </a: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21EACB18-D6C2-9443-9391-AAFF9D182A9A}" type="slidenum">
              <a:rPr lang="en-US"/>
              <a:pPr/>
              <a:t>‹#›</a:t>
            </a:fld>
            <a:r>
              <a:rPr lang="en-US"/>
              <a:t>  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19D2F9E3-8247-364B-A228-91EAC65FB79D}" type="slidenum">
              <a:rPr lang="en-US"/>
              <a:pPr/>
              <a:t>‹#›</a:t>
            </a:fld>
            <a:r>
              <a:rPr lang="en-US"/>
              <a:t>  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wri-logo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42515" y="0"/>
            <a:ext cx="1001485" cy="761999"/>
          </a:xfrm>
          <a:prstGeom prst="rect">
            <a:avLst/>
          </a:prstGeom>
        </p:spPr>
      </p:pic>
      <p:sp>
        <p:nvSpPr>
          <p:cNvPr id="1046" name="Line 22"/>
          <p:cNvSpPr>
            <a:spLocks noChangeShapeType="1"/>
          </p:cNvSpPr>
          <p:nvPr userDrawn="1"/>
        </p:nvSpPr>
        <p:spPr bwMode="auto">
          <a:xfrm>
            <a:off x="0" y="800100"/>
            <a:ext cx="9144000" cy="0"/>
          </a:xfrm>
          <a:prstGeom prst="line">
            <a:avLst/>
          </a:prstGeom>
          <a:noFill/>
          <a:ln w="9525">
            <a:solidFill>
              <a:srgbClr val="666699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7" name="Rectangle 23"/>
          <p:cNvSpPr>
            <a:spLocks noChangeArrowheads="1"/>
          </p:cNvSpPr>
          <p:nvPr userDrawn="1"/>
        </p:nvSpPr>
        <p:spPr bwMode="auto">
          <a:xfrm>
            <a:off x="1981200" y="134367"/>
            <a:ext cx="6172200" cy="5514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i="0" dirty="0" smtClean="0">
                <a:solidFill>
                  <a:schemeClr val="folHlink"/>
                </a:solidFill>
                <a:latin typeface="Arial" pitchFamily="-1" charset="0"/>
              </a:rPr>
              <a:t>J. Goldstein:</a:t>
            </a:r>
            <a:r>
              <a:rPr lang="en-US" sz="1400" i="1" baseline="0" dirty="0" smtClean="0">
                <a:solidFill>
                  <a:schemeClr val="folHlink"/>
                </a:solidFill>
                <a:latin typeface="Arial" pitchFamily="-1" charset="0"/>
              </a:rPr>
              <a:t>    </a:t>
            </a:r>
            <a:r>
              <a:rPr lang="en-US" sz="1400" i="0" baseline="0" dirty="0" smtClean="0">
                <a:solidFill>
                  <a:schemeClr val="folHlink"/>
                </a:solidFill>
                <a:latin typeface="Arial" pitchFamily="-1" charset="0"/>
              </a:rPr>
              <a:t> </a:t>
            </a:r>
            <a:r>
              <a:rPr lang="en-US" sz="1400" i="0" dirty="0" smtClean="0">
                <a:solidFill>
                  <a:schemeClr val="folHlink"/>
                </a:solidFill>
                <a:latin typeface="Arial" pitchFamily="-1" charset="0"/>
              </a:rPr>
              <a:t>Imaging the Magnetosphere</a:t>
            </a:r>
            <a:endParaRPr lang="en-US" sz="1400" b="1" i="0" dirty="0" smtClean="0">
              <a:solidFill>
                <a:schemeClr val="folHlink"/>
              </a:solidFill>
              <a:latin typeface="Arial" pitchFamily="-1" charset="0"/>
            </a:endParaRPr>
          </a:p>
          <a:p>
            <a:r>
              <a:rPr lang="en-US" sz="1400" b="1" i="1" dirty="0" smtClean="0">
                <a:solidFill>
                  <a:schemeClr val="folHlink"/>
                </a:solidFill>
                <a:latin typeface="Arial" pitchFamily="-1" charset="0"/>
              </a:rPr>
              <a:t>AGU</a:t>
            </a:r>
            <a:r>
              <a:rPr lang="en-US" sz="1400" b="1" i="1" baseline="0" dirty="0" smtClean="0">
                <a:solidFill>
                  <a:schemeClr val="folHlink"/>
                </a:solidFill>
                <a:latin typeface="Arial" pitchFamily="-1" charset="0"/>
              </a:rPr>
              <a:t> Chapman Conference</a:t>
            </a:r>
            <a:r>
              <a:rPr lang="en-US" sz="1400" b="1" i="1" dirty="0" smtClean="0">
                <a:solidFill>
                  <a:schemeClr val="folHlink"/>
                </a:solidFill>
                <a:latin typeface="Arial" pitchFamily="-1" charset="0"/>
              </a:rPr>
              <a:t>, </a:t>
            </a:r>
            <a:r>
              <a:rPr lang="en-US" sz="1400" b="0" i="1" dirty="0" smtClean="0">
                <a:solidFill>
                  <a:schemeClr val="folHlink"/>
                </a:solidFill>
                <a:latin typeface="Arial" pitchFamily="-1" charset="0"/>
              </a:rPr>
              <a:t>Yosemite National Park</a:t>
            </a:r>
            <a:r>
              <a:rPr lang="en-US" sz="1400" b="1" i="1" baseline="0" dirty="0" smtClean="0">
                <a:solidFill>
                  <a:schemeClr val="folHlink"/>
                </a:solidFill>
                <a:latin typeface="Arial" pitchFamily="-1" charset="0"/>
              </a:rPr>
              <a:t>	        10 Feb 2014</a:t>
            </a:r>
            <a:r>
              <a:rPr lang="en-US" sz="1600" i="1" dirty="0" smtClean="0">
                <a:solidFill>
                  <a:schemeClr val="folHlink"/>
                </a:solidFill>
                <a:latin typeface="Arial" pitchFamily="-1" charset="0"/>
              </a:rPr>
              <a:t>    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4">
            <a:alphaModFix amt="40000"/>
          </a:blip>
          <a:srcRect t="1643"/>
          <a:stretch>
            <a:fillRect/>
          </a:stretch>
        </p:blipFill>
        <p:spPr>
          <a:xfrm>
            <a:off x="-12192" y="838200"/>
            <a:ext cx="9168384" cy="6019800"/>
          </a:xfrm>
          <a:prstGeom prst="rect">
            <a:avLst/>
          </a:prstGeom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rcRect r="54145"/>
          <a:stretch>
            <a:fillRect/>
          </a:stretch>
        </p:blipFill>
        <p:spPr>
          <a:xfrm>
            <a:off x="0" y="0"/>
            <a:ext cx="1905000" cy="76200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7467600" y="1"/>
            <a:ext cx="60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050DC4E-960E-3840-A9B9-310F5FC3C920}" type="slidenum">
              <a:rPr lang="en-US" sz="90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pPr/>
              <a:t>‹#›</a:t>
            </a:fld>
            <a:r>
              <a:rPr lang="en-US" sz="9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sz="900" baseline="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of  24</a:t>
            </a:r>
            <a:endParaRPr lang="en-US" sz="900" dirty="0">
              <a:solidFill>
                <a:schemeClr val="bg2">
                  <a:lumMod val="60000"/>
                  <a:lumOff val="40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6822440"/>
            <a:ext cx="9144000" cy="4572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4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themeOverride" Target="../theme/themeOverride10.x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themeOverride" Target="../theme/themeOverride11.x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1" Type="http://schemas.openxmlformats.org/officeDocument/2006/relationships/themeOverride" Target="../theme/themeOverride12.x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6.jpeg"/><Relationship Id="rId1" Type="http://schemas.openxmlformats.org/officeDocument/2006/relationships/themeOverride" Target="../theme/themeOverride13.x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2.png"/><Relationship Id="rId1" Type="http://schemas.openxmlformats.org/officeDocument/2006/relationships/themeOverride" Target="../theme/themeOverride14.x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2.png"/><Relationship Id="rId7" Type="http://schemas.openxmlformats.org/officeDocument/2006/relationships/image" Target="../media/image41.png"/><Relationship Id="rId8" Type="http://schemas.openxmlformats.org/officeDocument/2006/relationships/image" Target="../media/image42.jpeg"/><Relationship Id="rId1" Type="http://schemas.openxmlformats.org/officeDocument/2006/relationships/themeOverride" Target="../theme/themeOverride15.x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43.jpeg"/><Relationship Id="rId1" Type="http://schemas.openxmlformats.org/officeDocument/2006/relationships/themeOverride" Target="../theme/themeOverride16.x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2.png"/><Relationship Id="rId1" Type="http://schemas.openxmlformats.org/officeDocument/2006/relationships/themeOverride" Target="../theme/themeOverride17.x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47.jpeg"/><Relationship Id="rId1" Type="http://schemas.openxmlformats.org/officeDocument/2006/relationships/themeOverride" Target="../theme/themeOverride18.x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jpeg"/><Relationship Id="rId9" Type="http://schemas.openxmlformats.org/officeDocument/2006/relationships/image" Target="../media/image53.jpeg"/><Relationship Id="rId10" Type="http://schemas.openxmlformats.org/officeDocument/2006/relationships/image" Target="../media/image2.png"/><Relationship Id="rId11" Type="http://schemas.openxmlformats.org/officeDocument/2006/relationships/image" Target="../media/image54.png"/><Relationship Id="rId1" Type="http://schemas.openxmlformats.org/officeDocument/2006/relationships/themeOverride" Target="../theme/themeOverride19.x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55.png"/><Relationship Id="rId5" Type="http://schemas.openxmlformats.org/officeDocument/2006/relationships/image" Target="../media/image25.png"/><Relationship Id="rId6" Type="http://schemas.openxmlformats.org/officeDocument/2006/relationships/image" Target="../media/image56.jpe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1" Type="http://schemas.openxmlformats.org/officeDocument/2006/relationships/themeOverride" Target="../theme/themeOverride20.x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62.jpeg"/><Relationship Id="rId8" Type="http://schemas.openxmlformats.org/officeDocument/2006/relationships/image" Target="../media/image49.jpeg"/><Relationship Id="rId1" Type="http://schemas.openxmlformats.org/officeDocument/2006/relationships/themeOverride" Target="../theme/themeOverride21.x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63.jpeg"/><Relationship Id="rId5" Type="http://schemas.openxmlformats.org/officeDocument/2006/relationships/image" Target="../media/image56.jpeg"/><Relationship Id="rId6" Type="http://schemas.openxmlformats.org/officeDocument/2006/relationships/image" Target="../media/image49.jpeg"/><Relationship Id="rId1" Type="http://schemas.openxmlformats.org/officeDocument/2006/relationships/themeOverride" Target="../theme/themeOverride22.x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6" Type="http://schemas.openxmlformats.org/officeDocument/2006/relationships/image" Target="../media/image66.jpeg"/><Relationship Id="rId7" Type="http://schemas.openxmlformats.org/officeDocument/2006/relationships/image" Target="../media/image67.jpeg"/><Relationship Id="rId8" Type="http://schemas.openxmlformats.org/officeDocument/2006/relationships/image" Target="../media/image68.jpeg"/><Relationship Id="rId9" Type="http://schemas.openxmlformats.org/officeDocument/2006/relationships/image" Target="../media/image69.png"/><Relationship Id="rId1" Type="http://schemas.openxmlformats.org/officeDocument/2006/relationships/themeOverride" Target="../theme/themeOverride23.x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2.png"/><Relationship Id="rId1" Type="http://schemas.openxmlformats.org/officeDocument/2006/relationships/themeOverride" Target="../theme/themeOverride24.x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5.png"/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1" Type="http://schemas.openxmlformats.org/officeDocument/2006/relationships/themeOverride" Target="../theme/themeOverride4.x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Bean/%20Projects/seminar/NCAR:HAO%205%20Nov%202003/movies/PCM/plume_development_1.mov" TargetMode="Externa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5.xml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2.png"/><Relationship Id="rId1" Type="http://schemas.openxmlformats.org/officeDocument/2006/relationships/themeOverride" Target="../theme/themeOverride5.xml"/><Relationship Id="rId2" Type="http://schemas.openxmlformats.org/officeDocument/2006/relationships/video" Target="file://localhost/Bean/%20Projects/seminar/NCAR:HAO%205%20Nov%202003/movies/PCM/plume_development_2.mo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themeOverride" Target="../theme/themeOverride6.x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themeOverride" Target="../theme/themeOverride7.x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1" Type="http://schemas.openxmlformats.org/officeDocument/2006/relationships/themeOverride" Target="../theme/themeOverride8.x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1.jpeg"/><Relationship Id="rId5" Type="http://schemas.openxmlformats.org/officeDocument/2006/relationships/image" Target="../media/image2.png"/><Relationship Id="rId6" Type="http://schemas.openxmlformats.org/officeDocument/2006/relationships/image" Target="../media/image22.jpeg"/><Relationship Id="rId1" Type="http://schemas.openxmlformats.org/officeDocument/2006/relationships/themeOverride" Target="../theme/themeOverride9.x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0" y="838200"/>
            <a:ext cx="914400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 pitchFamily="-1" charset="0"/>
              </a:rPr>
              <a:t>Imaging the Magnetosphere</a:t>
            </a:r>
          </a:p>
          <a:p>
            <a:pPr algn="ctr"/>
            <a:r>
              <a:rPr lang="en-US" sz="2000" i="1" dirty="0" smtClean="0">
                <a:solidFill>
                  <a:schemeClr val="bg1">
                    <a:lumMod val="25000"/>
                    <a:lumOff val="75000"/>
                  </a:schemeClr>
                </a:solidFill>
                <a:latin typeface="Arial" pitchFamily="-1" charset="0"/>
              </a:rPr>
              <a:t>Review of Discoveries and Some Suggestions for Future Progress</a:t>
            </a:r>
            <a:endParaRPr lang="en-US" sz="1050" i="1" dirty="0">
              <a:solidFill>
                <a:schemeClr val="bg1">
                  <a:lumMod val="25000"/>
                  <a:lumOff val="75000"/>
                </a:schemeClr>
              </a:solidFill>
              <a:latin typeface="Arial" pitchFamily="-1" charset="0"/>
            </a:endParaRPr>
          </a:p>
        </p:txBody>
      </p:sp>
      <p:sp>
        <p:nvSpPr>
          <p:cNvPr id="110614" name="Rectangle 22"/>
          <p:cNvSpPr>
            <a:spLocks noChangeArrowheads="1"/>
          </p:cNvSpPr>
          <p:nvPr/>
        </p:nvSpPr>
        <p:spPr bwMode="auto">
          <a:xfrm>
            <a:off x="0" y="6089303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400" b="1" dirty="0" smtClean="0">
                <a:solidFill>
                  <a:schemeClr val="folHlink"/>
                </a:solidFill>
                <a:latin typeface="Arial" pitchFamily="-1" charset="0"/>
              </a:rPr>
              <a:t>J. Goldstein</a:t>
            </a:r>
            <a:r>
              <a:rPr lang="en-US" sz="1400" b="1" baseline="30000" dirty="0" smtClean="0">
                <a:solidFill>
                  <a:schemeClr val="folHlink"/>
                </a:solidFill>
                <a:latin typeface="Arial" pitchFamily="-1" charset="0"/>
              </a:rPr>
              <a:t>1, 2</a:t>
            </a:r>
            <a:endParaRPr lang="en-US" sz="1400" b="1" dirty="0" smtClean="0">
              <a:solidFill>
                <a:schemeClr val="folHlink"/>
              </a:solidFill>
              <a:latin typeface="Arial" pitchFamily="-1" charset="0"/>
            </a:endParaRPr>
          </a:p>
          <a:p>
            <a:pPr algn="ctr">
              <a:lnSpc>
                <a:spcPts val="2400"/>
              </a:lnSpc>
            </a:pPr>
            <a:r>
              <a:rPr lang="en-US" sz="1400" dirty="0" smtClean="0">
                <a:solidFill>
                  <a:schemeClr val="folHlink"/>
                </a:solidFill>
                <a:latin typeface="Arial" pitchFamily="-1" charset="0"/>
              </a:rPr>
              <a:t>1  </a:t>
            </a:r>
            <a:r>
              <a:rPr lang="en-US" sz="1400" dirty="0" err="1" smtClean="0">
                <a:solidFill>
                  <a:schemeClr val="folHlink"/>
                </a:solidFill>
                <a:latin typeface="Arial" pitchFamily="-1" charset="0"/>
              </a:rPr>
              <a:t>SwRI</a:t>
            </a:r>
            <a:r>
              <a:rPr lang="en-US" sz="1400" dirty="0" smtClean="0">
                <a:solidFill>
                  <a:schemeClr val="folHlink"/>
                </a:solidFill>
                <a:latin typeface="Arial" pitchFamily="-1" charset="0"/>
              </a:rPr>
              <a:t>,   2  UTSA</a:t>
            </a:r>
            <a:endParaRPr lang="en-US" sz="1400" dirty="0">
              <a:solidFill>
                <a:srgbClr val="FFFF99"/>
              </a:solidFill>
              <a:latin typeface="Arial" pitchFamily="-1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t="35156" b="25677"/>
          <a:stretch>
            <a:fillRect/>
          </a:stretch>
        </p:blipFill>
        <p:spPr>
          <a:xfrm>
            <a:off x="0" y="1676400"/>
            <a:ext cx="9144000" cy="4495800"/>
          </a:xfrm>
          <a:prstGeom prst="rect">
            <a:avLst/>
          </a:prstGeom>
          <a:ln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z01_Shielding_R2_FACs"/>
          <p:cNvPicPr>
            <a:picLocks noChangeAspect="1" noChangeArrowheads="1"/>
          </p:cNvPicPr>
          <p:nvPr/>
        </p:nvPicPr>
        <p:blipFill>
          <a:blip r:embed="rId4"/>
          <a:srcRect t="5951" r="28226" b="5225"/>
          <a:stretch>
            <a:fillRect/>
          </a:stretch>
        </p:blipFill>
        <p:spPr bwMode="auto">
          <a:xfrm>
            <a:off x="244981" y="3733800"/>
            <a:ext cx="4174619" cy="2895600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81200" y="413311"/>
            <a:ext cx="6096000" cy="335989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sz="1600" b="1" dirty="0" smtClean="0">
                <a:solidFill>
                  <a:srgbClr val="CCFFCC"/>
                </a:solidFill>
                <a:latin typeface="Arial Narrow"/>
                <a:cs typeface="Arial Narrow"/>
              </a:rPr>
              <a:t>1.   </a:t>
            </a:r>
            <a:r>
              <a:rPr lang="en-US" sz="1600" b="1" dirty="0" err="1" smtClean="0">
                <a:solidFill>
                  <a:srgbClr val="CCFFCC"/>
                </a:solidFill>
                <a:latin typeface="Arial Narrow"/>
                <a:cs typeface="Arial Narrow"/>
              </a:rPr>
              <a:t>Plasmaspheric</a:t>
            </a:r>
            <a:r>
              <a:rPr lang="en-US" sz="1600" b="1" dirty="0" smtClean="0">
                <a:solidFill>
                  <a:srgbClr val="CCFFCC"/>
                </a:solidFill>
                <a:latin typeface="Arial Narrow"/>
                <a:cs typeface="Arial Narrow"/>
              </a:rPr>
              <a:t> Imaging    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(IMAGE Mission)</a:t>
            </a:r>
            <a:endParaRPr lang="en-US" sz="900" i="1" dirty="0" smtClean="0">
              <a:solidFill>
                <a:schemeClr val="bg1">
                  <a:lumMod val="25000"/>
                  <a:lumOff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0" y="838200"/>
            <a:ext cx="91440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Validating Models That Include </a:t>
            </a:r>
            <a:r>
              <a:rPr lang="en-US" b="1" i="1" dirty="0" smtClean="0">
                <a:solidFill>
                  <a:srgbClr val="FFFF00"/>
                </a:solidFill>
                <a:latin typeface="Arial Narrow"/>
                <a:cs typeface="Arial Narrow"/>
              </a:rPr>
              <a:t>M-I Coupling</a:t>
            </a: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:    Shielding</a:t>
            </a:r>
            <a:endParaRPr lang="en-US" sz="1100" i="1" dirty="0" smtClean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  <p:sp>
        <p:nvSpPr>
          <p:cNvPr id="24" name="Rectangle 1027"/>
          <p:cNvSpPr>
            <a:spLocks noChangeArrowheads="1"/>
          </p:cNvSpPr>
          <p:nvPr/>
        </p:nvSpPr>
        <p:spPr bwMode="auto">
          <a:xfrm>
            <a:off x="609600" y="1295400"/>
            <a:ext cx="76962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i="1" baseline="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-84" charset="0"/>
              </a:rPr>
              <a:t>Jaggi</a:t>
            </a:r>
            <a:r>
              <a:rPr lang="en-US" sz="1400" b="1" i="1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-84" charset="0"/>
              </a:rPr>
              <a:t> and </a:t>
            </a:r>
            <a:r>
              <a:rPr lang="en-US" sz="1400" b="1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-84" charset="0"/>
              </a:rPr>
              <a:t>Wolf [1973]</a:t>
            </a:r>
            <a:r>
              <a:rPr lang="en-US" sz="1400" b="1" i="1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-84" charset="0"/>
              </a:rPr>
              <a:t>,  Goldstein </a:t>
            </a:r>
            <a:r>
              <a:rPr lang="en-US" sz="1400" b="1" i="1" baseline="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-84" charset="0"/>
              </a:rPr>
              <a:t>et al. </a:t>
            </a:r>
            <a:r>
              <a:rPr lang="en-US" sz="1400" b="1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-84" charset="0"/>
              </a:rPr>
              <a:t>[2002]</a:t>
            </a:r>
          </a:p>
          <a:p>
            <a:pPr marL="228600" indent="-228600">
              <a:spcAft>
                <a:spcPts val="600"/>
              </a:spcAft>
              <a:tabLst>
                <a:tab pos="228600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Ring current-ionosphere (RC-I) coupling plays a crucial role in the inner magnetosphere.</a:t>
            </a:r>
            <a:endParaRPr lang="en-US" sz="1400" baseline="0" dirty="0">
              <a:solidFill>
                <a:srgbClr val="FFFFFF"/>
              </a:solidFill>
              <a:latin typeface="Arial" pitchFamily="-84" charset="0"/>
            </a:endParaRPr>
          </a:p>
        </p:txBody>
      </p:sp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152400" y="2057400"/>
            <a:ext cx="45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baseline="0" dirty="0" smtClean="0">
                <a:solidFill>
                  <a:srgbClr val="FFCC00"/>
                </a:solidFill>
                <a:latin typeface="Arial" pitchFamily="-84" charset="0"/>
              </a:rPr>
              <a:t>Shielding</a:t>
            </a:r>
            <a:r>
              <a:rPr lang="en-US" sz="1400" baseline="0" dirty="0" smtClean="0">
                <a:solidFill>
                  <a:srgbClr val="FFFF00"/>
                </a:solidFill>
                <a:latin typeface="Arial" pitchFamily="-84" charset="0"/>
              </a:rPr>
              <a:t>  </a:t>
            </a:r>
            <a:endParaRPr lang="en-US" sz="1400" dirty="0" smtClean="0">
              <a:solidFill>
                <a:srgbClr val="FFFFFF"/>
              </a:solidFill>
              <a:latin typeface="Arial" pitchFamily="-84" charset="0"/>
            </a:endParaRPr>
          </a:p>
          <a:p>
            <a:pPr>
              <a:spcAft>
                <a:spcPts val="1200"/>
              </a:spcAf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“Reverse 2-cell convection”:  opposing SW-driven flow.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329" y="5345668"/>
            <a:ext cx="2406071" cy="1436132"/>
            <a:chOff x="228600" y="5105400"/>
            <a:chExt cx="2406071" cy="1436132"/>
          </a:xfrm>
        </p:grpSpPr>
        <p:sp>
          <p:nvSpPr>
            <p:cNvPr id="13" name="Line 7"/>
            <p:cNvSpPr>
              <a:spLocks noChangeShapeType="1"/>
            </p:cNvSpPr>
            <p:nvPr/>
          </p:nvSpPr>
          <p:spPr bwMode="auto">
            <a:xfrm flipV="1">
              <a:off x="990600" y="5333999"/>
              <a:ext cx="0" cy="519113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25400" dist="38091" dir="19320005" algn="ctr" rotWithShape="0">
                <a:schemeClr val="tx1">
                  <a:alpha val="95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609600" y="5105400"/>
              <a:ext cx="4057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5400" dist="38091" dir="19320005" algn="ctr" rotWithShape="0">
                <a:schemeClr val="tx1">
                  <a:alpha val="95000"/>
                </a:scheme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1" i="1" baseline="0" dirty="0">
                  <a:solidFill>
                    <a:srgbClr val="FF0000"/>
                  </a:solidFill>
                  <a:latin typeface="Arial" pitchFamily="-84" charset="0"/>
                </a:rPr>
                <a:t>B</a:t>
              </a:r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>
              <a:off x="1003300" y="5853113"/>
              <a:ext cx="609600" cy="166687"/>
            </a:xfrm>
            <a:prstGeom prst="line">
              <a:avLst/>
            </a:prstGeom>
            <a:noFill/>
            <a:ln w="57150" cap="flat" cmpd="sng" algn="ctr">
              <a:solidFill>
                <a:srgbClr val="FCEA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25400" dist="38091" dir="19320005" algn="ctr" rotWithShape="0">
                <a:schemeClr val="tx1">
                  <a:alpha val="95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1600200" y="5791200"/>
              <a:ext cx="10344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5400" dist="38091" dir="19320005" algn="ctr" rotWithShape="0">
                <a:schemeClr val="tx1">
                  <a:alpha val="95000"/>
                </a:scheme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1" i="1" baseline="0" dirty="0" err="1">
                  <a:solidFill>
                    <a:srgbClr val="FCEA00"/>
                  </a:solidFill>
                  <a:latin typeface="Arial" pitchFamily="-84" charset="0"/>
                </a:rPr>
                <a:t>E</a:t>
              </a:r>
              <a:r>
                <a:rPr lang="en-US" sz="1800" b="1" baseline="-25000" dirty="0" err="1">
                  <a:solidFill>
                    <a:srgbClr val="FFE900"/>
                  </a:solidFill>
                  <a:latin typeface="Arial" pitchFamily="-84" charset="0"/>
                </a:rPr>
                <a:t>shielding</a:t>
              </a:r>
              <a:endParaRPr lang="en-US" sz="1800" b="1" baseline="-25000" dirty="0">
                <a:solidFill>
                  <a:srgbClr val="FFE900"/>
                </a:solidFill>
                <a:latin typeface="Arial" pitchFamily="-84" charset="0"/>
              </a:endParaRPr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 flipH="1">
              <a:off x="622299" y="5878513"/>
              <a:ext cx="352425" cy="319087"/>
            </a:xfrm>
            <a:prstGeom prst="line">
              <a:avLst/>
            </a:prstGeom>
            <a:noFill/>
            <a:ln w="571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25400" dist="38091" dir="19320005" algn="ctr" rotWithShape="0">
                <a:schemeClr val="tx1">
                  <a:alpha val="95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>
              <a:off x="228600" y="6172200"/>
              <a:ext cx="105623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5400" dist="38091" dir="19320005" algn="ctr" rotWithShape="0">
                <a:schemeClr val="tx1">
                  <a:alpha val="95000"/>
                </a:scheme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1" i="1" baseline="0" dirty="0" err="1">
                  <a:solidFill>
                    <a:schemeClr val="accent2"/>
                  </a:solidFill>
                  <a:latin typeface="Arial" pitchFamily="-84" charset="0"/>
                </a:rPr>
                <a:t>V</a:t>
              </a:r>
              <a:r>
                <a:rPr lang="en-US" sz="1800" b="1" baseline="-25000" dirty="0" err="1">
                  <a:solidFill>
                    <a:schemeClr val="accent2"/>
                  </a:solidFill>
                  <a:latin typeface="Arial" pitchFamily="-84" charset="0"/>
                </a:rPr>
                <a:t>shielding</a:t>
              </a:r>
              <a:endParaRPr lang="en-US" sz="1800" b="1" i="1" baseline="-25000" dirty="0">
                <a:solidFill>
                  <a:schemeClr val="accent2"/>
                </a:solidFill>
                <a:latin typeface="Arial" pitchFamily="-84" charset="0"/>
              </a:endParaRPr>
            </a:p>
          </p:txBody>
        </p:sp>
      </p:grpSp>
      <p:sp>
        <p:nvSpPr>
          <p:cNvPr id="27" name="Rectangle 1027"/>
          <p:cNvSpPr>
            <a:spLocks noChangeArrowheads="1"/>
          </p:cNvSpPr>
          <p:nvPr/>
        </p:nvSpPr>
        <p:spPr bwMode="auto">
          <a:xfrm>
            <a:off x="0" y="3730823"/>
            <a:ext cx="1676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i="1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-84" charset="0"/>
              </a:rPr>
              <a:t>Goldstein  </a:t>
            </a:r>
            <a:r>
              <a:rPr lang="en-US" sz="1400" b="1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-84" charset="0"/>
              </a:rPr>
              <a:t>[2006]</a:t>
            </a:r>
            <a:endParaRPr lang="en-US" sz="1400" baseline="0" dirty="0">
              <a:solidFill>
                <a:srgbClr val="FFFFFF"/>
              </a:solidFill>
              <a:latin typeface="Arial" pitchFamily="-84" charset="0"/>
            </a:endParaRPr>
          </a:p>
        </p:txBody>
      </p:sp>
      <p:pic>
        <p:nvPicPr>
          <p:cNvPr id="32" name="Picture 11" descr="24May2000_overshielding"/>
          <p:cNvPicPr>
            <a:picLocks noChangeAspect="1" noChangeArrowheads="1"/>
          </p:cNvPicPr>
          <p:nvPr/>
        </p:nvPicPr>
        <p:blipFill>
          <a:blip r:embed="rId5"/>
          <a:srcRect r="49057"/>
          <a:stretch>
            <a:fillRect/>
          </a:stretch>
        </p:blipFill>
        <p:spPr bwMode="auto">
          <a:xfrm>
            <a:off x="5029200" y="1981200"/>
            <a:ext cx="2057400" cy="1926459"/>
          </a:xfrm>
          <a:prstGeom prst="rect">
            <a:avLst/>
          </a:prstGeom>
          <a:noFill/>
        </p:spPr>
      </p:pic>
      <p:grpSp>
        <p:nvGrpSpPr>
          <p:cNvPr id="47" name="Group 46"/>
          <p:cNvGrpSpPr/>
          <p:nvPr/>
        </p:nvGrpSpPr>
        <p:grpSpPr>
          <a:xfrm>
            <a:off x="4724400" y="3962400"/>
            <a:ext cx="4419600" cy="2895600"/>
            <a:chOff x="4724400" y="3962400"/>
            <a:chExt cx="4419600" cy="2895600"/>
          </a:xfrm>
        </p:grpSpPr>
        <p:pic>
          <p:nvPicPr>
            <p:cNvPr id="45" name="Picture 44" descr="Screen Shot 2014-02-05 at 5.03.38 PM.png"/>
            <p:cNvPicPr>
              <a:picLocks noChangeAspect="1"/>
            </p:cNvPicPr>
            <p:nvPr/>
          </p:nvPicPr>
          <p:blipFill>
            <a:blip r:embed="rId6"/>
            <a:srcRect t="8603" b="6818"/>
            <a:stretch>
              <a:fillRect/>
            </a:stretch>
          </p:blipFill>
          <p:spPr>
            <a:xfrm>
              <a:off x="5972175" y="4038600"/>
              <a:ext cx="3171825" cy="2819400"/>
            </a:xfrm>
            <a:prstGeom prst="rect">
              <a:avLst/>
            </a:prstGeom>
          </p:spPr>
        </p:pic>
        <p:sp>
          <p:nvSpPr>
            <p:cNvPr id="41" name="Rectangle 1027"/>
            <p:cNvSpPr>
              <a:spLocks noChangeArrowheads="1"/>
            </p:cNvSpPr>
            <p:nvPr/>
          </p:nvSpPr>
          <p:spPr bwMode="auto">
            <a:xfrm>
              <a:off x="4724400" y="5105400"/>
              <a:ext cx="15240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>
                <a:spcAft>
                  <a:spcPts val="0"/>
                </a:spcAft>
              </a:pPr>
              <a:r>
                <a:rPr lang="en-US" sz="1400" b="1" dirty="0" err="1" smtClean="0">
                  <a:solidFill>
                    <a:srgbClr val="FFCC00"/>
                  </a:solidFill>
                  <a:latin typeface="Arial" pitchFamily="-84" charset="0"/>
                </a:rPr>
                <a:t>Plasmaspheric</a:t>
              </a:r>
              <a:r>
                <a:rPr lang="en-US" sz="1400" b="1" dirty="0" smtClean="0">
                  <a:solidFill>
                    <a:srgbClr val="FFCC00"/>
                  </a:solidFill>
                  <a:latin typeface="Arial" pitchFamily="-84" charset="0"/>
                </a:rPr>
                <a:t> Shoulders</a:t>
              </a:r>
              <a:r>
                <a:rPr lang="en-US" sz="1400" dirty="0" smtClean="0">
                  <a:solidFill>
                    <a:srgbClr val="FFFF00"/>
                  </a:solidFill>
                  <a:latin typeface="Arial" pitchFamily="-84" charset="0"/>
                </a:rPr>
                <a:t> </a:t>
              </a:r>
              <a:endParaRPr lang="en-US" sz="1400" dirty="0" smtClean="0">
                <a:solidFill>
                  <a:srgbClr val="FFFFFF"/>
                </a:solidFill>
                <a:latin typeface="Arial" pitchFamily="-84" charset="0"/>
              </a:endParaRPr>
            </a:p>
            <a:p>
              <a:pPr algn="r">
                <a:spcAft>
                  <a:spcPts val="1200"/>
                </a:spcAf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Discovered and Explained</a:t>
              </a:r>
            </a:p>
          </p:txBody>
        </p:sp>
        <p:sp>
          <p:nvSpPr>
            <p:cNvPr id="46" name="Rectangle 1027"/>
            <p:cNvSpPr>
              <a:spLocks noChangeArrowheads="1"/>
            </p:cNvSpPr>
            <p:nvPr/>
          </p:nvSpPr>
          <p:spPr bwMode="auto">
            <a:xfrm>
              <a:off x="6172200" y="3962400"/>
              <a:ext cx="2743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0"/>
                </a:spcAft>
                <a:tabLst>
                  <a:tab pos="1320800" algn="l"/>
                </a:tabLst>
              </a:pPr>
              <a:r>
                <a:rPr lang="en-US" sz="1400" b="1" dirty="0" smtClean="0">
                  <a:solidFill>
                    <a:srgbClr val="FFFFFF"/>
                  </a:solidFill>
                  <a:latin typeface="Arial" pitchFamily="-84" charset="0"/>
                </a:rPr>
                <a:t>24 May 2000	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7:04 UT</a:t>
              </a:r>
            </a:p>
          </p:txBody>
        </p:sp>
      </p:grpSp>
      <p:sp>
        <p:nvSpPr>
          <p:cNvPr id="51" name="Rectangle 1027"/>
          <p:cNvSpPr>
            <a:spLocks noChangeArrowheads="1"/>
          </p:cNvSpPr>
          <p:nvPr/>
        </p:nvSpPr>
        <p:spPr bwMode="auto">
          <a:xfrm>
            <a:off x="7086600" y="2133600"/>
            <a:ext cx="1905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 err="1" smtClean="0">
                <a:solidFill>
                  <a:srgbClr val="FFFF99"/>
                </a:solidFill>
                <a:latin typeface="Arial" pitchFamily="-84" charset="0"/>
              </a:rPr>
              <a:t>Magnetospheric</a:t>
            </a:r>
            <a:r>
              <a:rPr lang="en-US" sz="1200" b="1" dirty="0" smtClean="0">
                <a:solidFill>
                  <a:srgbClr val="FFFF99"/>
                </a:solidFill>
                <a:latin typeface="Arial" pitchFamily="-84" charset="0"/>
              </a:rPr>
              <a:t> Specification Model (MSM)</a:t>
            </a:r>
          </a:p>
          <a:p>
            <a:pPr>
              <a:spcAft>
                <a:spcPts val="0"/>
              </a:spcAft>
              <a:tabLst>
                <a:tab pos="177800" algn="l"/>
              </a:tabLst>
            </a:pPr>
            <a:r>
              <a:rPr lang="en-US" sz="1200" b="1" dirty="0" smtClean="0">
                <a:solidFill>
                  <a:srgbClr val="FFFFFF"/>
                </a:solidFill>
                <a:latin typeface="Arial" pitchFamily="-84" charset="0"/>
              </a:rPr>
              <a:t>•	</a:t>
            </a:r>
            <a:r>
              <a:rPr lang="en-US" sz="1200" dirty="0" smtClean="0">
                <a:solidFill>
                  <a:srgbClr val="FFFFFF"/>
                </a:solidFill>
                <a:latin typeface="Arial" pitchFamily="-84" charset="0"/>
              </a:rPr>
              <a:t>Empirical form of RCM</a:t>
            </a:r>
          </a:p>
          <a:p>
            <a:pPr marL="177800" indent="-177800">
              <a:spcAft>
                <a:spcPts val="0"/>
              </a:spcAft>
              <a:tabLst>
                <a:tab pos="177800" algn="l"/>
              </a:tabLst>
            </a:pPr>
            <a:r>
              <a:rPr lang="en-US" sz="1200" dirty="0" smtClean="0">
                <a:solidFill>
                  <a:srgbClr val="FFFFFF"/>
                </a:solidFill>
                <a:latin typeface="Arial" pitchFamily="-84" charset="0"/>
              </a:rPr>
              <a:t>•	RC-I coupling driven by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-84" charset="0"/>
              </a:rPr>
              <a:t>Kp</a:t>
            </a:r>
            <a:r>
              <a:rPr lang="en-US" sz="1200" dirty="0" smtClean="0">
                <a:solidFill>
                  <a:srgbClr val="FFFFFF"/>
                </a:solidFill>
                <a:latin typeface="Arial" pitchFamily="-84" charset="0"/>
              </a:rPr>
              <a:t>, SW / IMF, ABI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52400" y="1981200"/>
            <a:ext cx="8915400" cy="1926459"/>
            <a:chOff x="152400" y="1981200"/>
            <a:chExt cx="8915400" cy="1926459"/>
          </a:xfrm>
        </p:grpSpPr>
        <p:sp>
          <p:nvSpPr>
            <p:cNvPr id="53" name="Rectangle 1027"/>
            <p:cNvSpPr>
              <a:spLocks noChangeArrowheads="1"/>
            </p:cNvSpPr>
            <p:nvPr/>
          </p:nvSpPr>
          <p:spPr bwMode="auto">
            <a:xfrm>
              <a:off x="152400" y="2057400"/>
              <a:ext cx="457200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400" b="1" baseline="0" dirty="0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" pitchFamily="-84" charset="0"/>
                </a:rPr>
                <a:t>Shielding</a:t>
              </a:r>
              <a:r>
                <a:rPr lang="en-US" sz="1400" baseline="0" dirty="0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" pitchFamily="-84" charset="0"/>
                </a:rPr>
                <a:t>  </a:t>
              </a:r>
              <a:endParaRPr lang="en-US" sz="1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-8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  <a:latin typeface="Arial" pitchFamily="-84" charset="0"/>
                </a:rPr>
                <a:t>“Reverse 2-cell convection”:  opposing SW-driven flow.</a:t>
              </a:r>
            </a:p>
            <a:p>
              <a:pPr>
                <a:spcAft>
                  <a:spcPts val="0"/>
                </a:spcAft>
              </a:pPr>
              <a:r>
                <a:rPr lang="en-US" sz="1400" b="1" dirty="0" err="1" smtClean="0">
                  <a:solidFill>
                    <a:srgbClr val="FFCC00"/>
                  </a:solidFill>
                  <a:latin typeface="Arial" pitchFamily="-84" charset="0"/>
                </a:rPr>
                <a:t>Overshielding</a:t>
              </a:r>
              <a:r>
                <a:rPr lang="en-US" sz="1400" dirty="0" smtClean="0">
                  <a:solidFill>
                    <a:srgbClr val="FFFF00"/>
                  </a:solidFill>
                  <a:latin typeface="Arial" pitchFamily="-84" charset="0"/>
                </a:rPr>
                <a:t>  </a:t>
              </a:r>
              <a:endParaRPr lang="en-US" sz="1400" dirty="0" smtClean="0">
                <a:solidFill>
                  <a:srgbClr val="FFFFFF"/>
                </a:solidFill>
                <a:latin typeface="Arial" pitchFamily="-8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Shielding too strong:  reverse convection field pulls plasma outward, creating shoulders.</a:t>
              </a:r>
            </a:p>
          </p:txBody>
        </p:sp>
        <p:pic>
          <p:nvPicPr>
            <p:cNvPr id="54" name="Picture 11" descr="24May2000_overshielding"/>
            <p:cNvPicPr>
              <a:picLocks noChangeAspect="1" noChangeArrowheads="1"/>
            </p:cNvPicPr>
            <p:nvPr/>
          </p:nvPicPr>
          <p:blipFill>
            <a:blip r:embed="rId5"/>
            <a:srcRect l="49057"/>
            <a:stretch>
              <a:fillRect/>
            </a:stretch>
          </p:blipFill>
          <p:spPr bwMode="auto">
            <a:xfrm>
              <a:off x="7010400" y="1981200"/>
              <a:ext cx="2057400" cy="1926459"/>
            </a:xfrm>
            <a:prstGeom prst="rect">
              <a:avLst/>
            </a:prstGeom>
            <a:noFill/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81200" y="413311"/>
            <a:ext cx="6096000" cy="335989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sz="1600" b="1" dirty="0" smtClean="0">
                <a:solidFill>
                  <a:srgbClr val="CCFFCC"/>
                </a:solidFill>
                <a:latin typeface="Arial Narrow"/>
                <a:cs typeface="Arial Narrow"/>
              </a:rPr>
              <a:t>1.   </a:t>
            </a:r>
            <a:r>
              <a:rPr lang="en-US" sz="1600" b="1" dirty="0" err="1" smtClean="0">
                <a:solidFill>
                  <a:srgbClr val="CCFFCC"/>
                </a:solidFill>
                <a:latin typeface="Arial Narrow"/>
                <a:cs typeface="Arial Narrow"/>
              </a:rPr>
              <a:t>Plasmaspheric</a:t>
            </a:r>
            <a:r>
              <a:rPr lang="en-US" sz="1600" b="1" dirty="0" smtClean="0">
                <a:solidFill>
                  <a:srgbClr val="CCFFCC"/>
                </a:solidFill>
                <a:latin typeface="Arial Narrow"/>
                <a:cs typeface="Arial Narrow"/>
              </a:rPr>
              <a:t> Imaging    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(IMAGE Mission)</a:t>
            </a:r>
            <a:endParaRPr lang="en-US" sz="900" i="1" dirty="0" smtClean="0">
              <a:solidFill>
                <a:schemeClr val="bg1">
                  <a:lumMod val="25000"/>
                  <a:lumOff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0" y="838200"/>
            <a:ext cx="91440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Work on IMAGE EUV Continues</a:t>
            </a:r>
            <a:endParaRPr lang="en-US" sz="1100" i="1" dirty="0" smtClean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  <p:sp>
        <p:nvSpPr>
          <p:cNvPr id="24" name="Rectangle 1027"/>
          <p:cNvSpPr>
            <a:spLocks noChangeArrowheads="1"/>
          </p:cNvSpPr>
          <p:nvPr/>
        </p:nvSpPr>
        <p:spPr bwMode="auto">
          <a:xfrm>
            <a:off x="609600" y="1295400"/>
            <a:ext cx="76962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i="1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-84" charset="0"/>
              </a:rPr>
              <a:t>Nakano et al.</a:t>
            </a:r>
            <a:r>
              <a:rPr lang="en-US" sz="1400" b="1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-84" charset="0"/>
              </a:rPr>
              <a:t> [2014a, 2014b]</a:t>
            </a:r>
          </a:p>
          <a:p>
            <a:pPr marL="228600" indent="-228600">
              <a:spcAft>
                <a:spcPts val="600"/>
              </a:spcAft>
              <a:tabLst>
                <a:tab pos="228600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New analysis techniques for obtaining global equatorial He+ density... and equatorial E-fields.</a:t>
            </a:r>
            <a:endParaRPr lang="en-US" sz="1400" baseline="0" dirty="0">
              <a:solidFill>
                <a:srgbClr val="FFFFFF"/>
              </a:solidFill>
              <a:latin typeface="Arial" pitchFamily="-84" charset="0"/>
            </a:endParaRPr>
          </a:p>
        </p:txBody>
      </p:sp>
      <p:sp>
        <p:nvSpPr>
          <p:cNvPr id="29" name="Rectangle 1027"/>
          <p:cNvSpPr>
            <a:spLocks noChangeArrowheads="1"/>
          </p:cNvSpPr>
          <p:nvPr/>
        </p:nvSpPr>
        <p:spPr bwMode="auto">
          <a:xfrm>
            <a:off x="152400" y="2057400"/>
            <a:ext cx="4572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b="1" dirty="0" smtClean="0">
                <a:solidFill>
                  <a:srgbClr val="FFCC00"/>
                </a:solidFill>
                <a:latin typeface="Arial" pitchFamily="-84" charset="0"/>
              </a:rPr>
              <a:t>He+ Density from EUV</a:t>
            </a:r>
            <a:r>
              <a:rPr lang="en-US" sz="1400" dirty="0" smtClean="0">
                <a:solidFill>
                  <a:srgbClr val="FFFF00"/>
                </a:solidFill>
                <a:latin typeface="Arial" pitchFamily="-84" charset="0"/>
              </a:rPr>
              <a:t>  </a:t>
            </a:r>
            <a:endParaRPr lang="en-US" sz="1400" dirty="0" smtClean="0">
              <a:solidFill>
                <a:srgbClr val="FFFFFF"/>
              </a:solidFill>
              <a:latin typeface="Arial" pitchFamily="-84" charset="0"/>
            </a:endParaRPr>
          </a:p>
          <a:p>
            <a:pPr marL="173038" indent="-173038">
              <a:spcAft>
                <a:spcPts val="600"/>
              </a:spcAf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Bayesian inversion technique</a:t>
            </a:r>
          </a:p>
          <a:p>
            <a:pPr marL="173038" indent="-173038">
              <a:spcAft>
                <a:spcPts val="600"/>
              </a:spcAf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Validated using model distribution</a:t>
            </a:r>
          </a:p>
          <a:p>
            <a:pPr marL="173038" indent="-173038">
              <a:spcAft>
                <a:spcPts val="1200"/>
              </a:spcAf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Considers Poisson noise but not sunlight</a:t>
            </a:r>
          </a:p>
        </p:txBody>
      </p: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4800602" y="1992735"/>
            <a:ext cx="3505198" cy="2045865"/>
            <a:chOff x="4343400" y="2026920"/>
            <a:chExt cx="4055879" cy="2367279"/>
          </a:xfrm>
        </p:grpSpPr>
        <p:grpSp>
          <p:nvGrpSpPr>
            <p:cNvPr id="37" name="Group 36"/>
            <p:cNvGrpSpPr>
              <a:grpSpLocks noChangeAspect="1"/>
            </p:cNvGrpSpPr>
            <p:nvPr/>
          </p:nvGrpSpPr>
          <p:grpSpPr>
            <a:xfrm>
              <a:off x="4343400" y="2057400"/>
              <a:ext cx="4055879" cy="2336799"/>
              <a:chOff x="3789680" y="2067559"/>
              <a:chExt cx="4302760" cy="2479040"/>
            </a:xfrm>
          </p:grpSpPr>
          <p:pic>
            <p:nvPicPr>
              <p:cNvPr id="33" name="Picture 32" descr="Screen Shot 2014-02-06 at 11.37.07 AM.png"/>
              <p:cNvPicPr>
                <a:picLocks noChangeAspect="1"/>
              </p:cNvPicPr>
              <p:nvPr/>
            </p:nvPicPr>
            <p:blipFill>
              <a:blip r:embed="rId4"/>
              <a:srcRect l="3402" t="3333" r="50673" b="65556"/>
              <a:stretch>
                <a:fillRect/>
              </a:stretch>
            </p:blipFill>
            <p:spPr>
              <a:xfrm>
                <a:off x="3789680" y="2067559"/>
                <a:ext cx="2380706" cy="2468880"/>
              </a:xfrm>
              <a:prstGeom prst="rect">
                <a:avLst/>
              </a:prstGeom>
              <a:ln>
                <a:solidFill>
                  <a:srgbClr val="5D5D5D"/>
                </a:solidFill>
              </a:ln>
            </p:spPr>
          </p:pic>
          <p:grpSp>
            <p:nvGrpSpPr>
              <p:cNvPr id="36" name="Group 35"/>
              <p:cNvGrpSpPr>
                <a:grpSpLocks noChangeAspect="1"/>
              </p:cNvGrpSpPr>
              <p:nvPr/>
            </p:nvGrpSpPr>
            <p:grpSpPr>
              <a:xfrm>
                <a:off x="6172200" y="2077720"/>
                <a:ext cx="1920240" cy="2468879"/>
                <a:chOff x="6172200" y="2819400"/>
                <a:chExt cx="1920240" cy="2468879"/>
              </a:xfrm>
            </p:grpSpPr>
            <p:pic>
              <p:nvPicPr>
                <p:cNvPr id="25" name="Picture 24" descr="Screen Shot 2014-02-06 at 11.37.07 AM.png"/>
                <p:cNvPicPr>
                  <a:picLocks noChangeAspect="1"/>
                </p:cNvPicPr>
                <p:nvPr/>
              </p:nvPicPr>
              <p:blipFill>
                <a:blip r:embed="rId4"/>
                <a:srcRect l="8505" t="48889" r="59178" b="30370"/>
                <a:stretch>
                  <a:fillRect/>
                </a:stretch>
              </p:blipFill>
              <p:spPr>
                <a:xfrm>
                  <a:off x="6172200" y="2819400"/>
                  <a:ext cx="1920239" cy="1886550"/>
                </a:xfrm>
                <a:prstGeom prst="rect">
                  <a:avLst/>
                </a:prstGeom>
                <a:ln>
                  <a:solidFill>
                    <a:srgbClr val="5D5D5D"/>
                  </a:solidFill>
                </a:ln>
              </p:spPr>
            </p:pic>
            <p:pic>
              <p:nvPicPr>
                <p:cNvPr id="35" name="Picture 34" descr="Screen Shot 2014-02-06 at 11.37.07 AM.png"/>
                <p:cNvPicPr>
                  <a:picLocks noChangeAspect="1"/>
                </p:cNvPicPr>
                <p:nvPr/>
              </p:nvPicPr>
              <p:blipFill>
                <a:blip r:embed="rId4"/>
                <a:srcRect l="35719" t="74444" r="33664" b="18889"/>
                <a:stretch>
                  <a:fillRect/>
                </a:stretch>
              </p:blipFill>
              <p:spPr>
                <a:xfrm>
                  <a:off x="6172201" y="4648200"/>
                  <a:ext cx="1920239" cy="640079"/>
                </a:xfrm>
                <a:prstGeom prst="rect">
                  <a:avLst/>
                </a:prstGeom>
                <a:solidFill>
                  <a:srgbClr val="5D5D5D"/>
                </a:solidFill>
                <a:ln>
                  <a:solidFill>
                    <a:srgbClr val="5D5D5D"/>
                  </a:solidFill>
                </a:ln>
              </p:spPr>
            </p:pic>
          </p:grpSp>
        </p:grpSp>
        <p:sp>
          <p:nvSpPr>
            <p:cNvPr id="34" name="Rectangle 1027"/>
            <p:cNvSpPr>
              <a:spLocks noChangeArrowheads="1"/>
            </p:cNvSpPr>
            <p:nvPr/>
          </p:nvSpPr>
          <p:spPr bwMode="auto">
            <a:xfrm>
              <a:off x="4696082" y="2026920"/>
              <a:ext cx="3703196" cy="320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200"/>
                </a:spcAft>
                <a:tabLst>
                  <a:tab pos="1025525" algn="l"/>
                  <a:tab pos="1768475" algn="l"/>
                </a:tabLst>
              </a:pPr>
              <a:r>
                <a:rPr lang="en-US" sz="1200" dirty="0" smtClean="0">
                  <a:solidFill>
                    <a:srgbClr val="FFFF99"/>
                  </a:solidFill>
                  <a:latin typeface="Arial" pitchFamily="-84" charset="0"/>
                </a:rPr>
                <a:t>IMAGE EUV	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-84" charset="0"/>
                </a:rPr>
                <a:t>8:32 UT	20 June 2001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28600" y="4605516"/>
            <a:ext cx="6172200" cy="1875425"/>
            <a:chOff x="228600" y="4605516"/>
            <a:chExt cx="6172200" cy="1875425"/>
          </a:xfrm>
        </p:grpSpPr>
        <p:grpSp>
          <p:nvGrpSpPr>
            <p:cNvPr id="27" name="Group 42"/>
            <p:cNvGrpSpPr>
              <a:grpSpLocks noChangeAspect="1"/>
            </p:cNvGrpSpPr>
            <p:nvPr/>
          </p:nvGrpSpPr>
          <p:grpSpPr>
            <a:xfrm>
              <a:off x="4114800" y="4610665"/>
              <a:ext cx="2286000" cy="1870276"/>
              <a:chOff x="4343400" y="4714009"/>
              <a:chExt cx="2057400" cy="1683249"/>
            </a:xfrm>
          </p:grpSpPr>
          <p:pic>
            <p:nvPicPr>
              <p:cNvPr id="31" name="Picture 30" descr="SAPS_flows.jpg"/>
              <p:cNvPicPr>
                <a:picLocks noChangeAspect="1"/>
              </p:cNvPicPr>
              <p:nvPr/>
            </p:nvPicPr>
            <p:blipFill>
              <a:blip r:embed="rId5"/>
              <a:srcRect l="20628" t="12822" r="14347" b="34195"/>
              <a:stretch>
                <a:fillRect/>
              </a:stretch>
            </p:blipFill>
            <p:spPr>
              <a:xfrm>
                <a:off x="4343400" y="4714009"/>
                <a:ext cx="2057400" cy="1676400"/>
              </a:xfrm>
              <a:prstGeom prst="rect">
                <a:avLst/>
              </a:prstGeom>
            </p:spPr>
          </p:pic>
          <p:sp>
            <p:nvSpPr>
              <p:cNvPr id="32" name="Rectangle 1027"/>
              <p:cNvSpPr>
                <a:spLocks noChangeArrowheads="1"/>
              </p:cNvSpPr>
              <p:nvPr/>
            </p:nvSpPr>
            <p:spPr bwMode="auto">
              <a:xfrm>
                <a:off x="4343400" y="6161809"/>
                <a:ext cx="2057400" cy="235449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100" i="1" baseline="0" dirty="0" smtClean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Arial" pitchFamily="-84" charset="0"/>
                  </a:rPr>
                  <a:t>Goldstein et al.</a:t>
                </a:r>
                <a:r>
                  <a:rPr lang="en-US" sz="1100" baseline="0" dirty="0" smtClean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Arial" pitchFamily="-84" charset="0"/>
                  </a:rPr>
                  <a:t> [2004, 2005e]</a:t>
                </a:r>
                <a:endParaRPr lang="en-US" sz="1100" baseline="0" dirty="0">
                  <a:solidFill>
                    <a:srgbClr val="FFFFFF"/>
                  </a:solidFill>
                  <a:latin typeface="Arial" pitchFamily="-84" charset="0"/>
                </a:endParaRPr>
              </a:p>
            </p:txBody>
          </p:sp>
        </p:grpSp>
        <p:sp>
          <p:nvSpPr>
            <p:cNvPr id="28" name="Rectangle 1027"/>
            <p:cNvSpPr>
              <a:spLocks noChangeArrowheads="1"/>
            </p:cNvSpPr>
            <p:nvPr/>
          </p:nvSpPr>
          <p:spPr bwMode="auto">
            <a:xfrm>
              <a:off x="228600" y="4605516"/>
              <a:ext cx="3886200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400" b="1" dirty="0" err="1" smtClean="0">
                  <a:solidFill>
                    <a:srgbClr val="FFCC00"/>
                  </a:solidFill>
                  <a:latin typeface="Arial" pitchFamily="-84" charset="0"/>
                </a:rPr>
                <a:t>ExB</a:t>
              </a:r>
              <a:r>
                <a:rPr lang="en-US" sz="1400" b="1" dirty="0" smtClean="0">
                  <a:solidFill>
                    <a:srgbClr val="FFCC00"/>
                  </a:solidFill>
                  <a:latin typeface="Arial" pitchFamily="-84" charset="0"/>
                </a:rPr>
                <a:t> Drift and Electric Fields from EUV</a:t>
              </a:r>
              <a:endParaRPr lang="en-US" sz="1400" dirty="0" smtClean="0">
                <a:solidFill>
                  <a:srgbClr val="FFFFFF"/>
                </a:solidFill>
                <a:latin typeface="Arial" pitchFamily="-84" charset="0"/>
              </a:endParaRPr>
            </a:p>
            <a:p>
              <a:pPr marL="173038" indent="-173038">
                <a:spcAft>
                  <a:spcPts val="600"/>
                </a:spcAf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•	Track motion of boundary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28600" y="4572000"/>
            <a:ext cx="8531535" cy="1905000"/>
            <a:chOff x="228600" y="4572000"/>
            <a:chExt cx="8531535" cy="1905000"/>
          </a:xfrm>
        </p:grpSpPr>
        <p:grpSp>
          <p:nvGrpSpPr>
            <p:cNvPr id="53" name="Group 40"/>
            <p:cNvGrpSpPr/>
            <p:nvPr/>
          </p:nvGrpSpPr>
          <p:grpSpPr>
            <a:xfrm>
              <a:off x="228600" y="4605516"/>
              <a:ext cx="3886200" cy="1261884"/>
              <a:chOff x="228600" y="4605516"/>
              <a:chExt cx="3886200" cy="1261884"/>
            </a:xfrm>
          </p:grpSpPr>
          <p:pic>
            <p:nvPicPr>
              <p:cNvPr id="63" name="Picture 62" descr="Screen Shot 2014-02-06 at 12.16.13 PM.png"/>
              <p:cNvPicPr>
                <a:picLocks noChangeAspect="1"/>
              </p:cNvPicPr>
              <p:nvPr/>
            </p:nvPicPr>
            <p:blipFill>
              <a:blip r:embed="rId6"/>
              <a:srcRect l="1200" t="6651" r="3187" b="5321"/>
              <a:stretch>
                <a:fillRect/>
              </a:stretch>
            </p:blipFill>
            <p:spPr>
              <a:xfrm>
                <a:off x="304800" y="4648200"/>
                <a:ext cx="3657600" cy="1143000"/>
              </a:xfrm>
              <a:prstGeom prst="rect">
                <a:avLst/>
              </a:prstGeom>
            </p:spPr>
          </p:pic>
          <p:sp>
            <p:nvSpPr>
              <p:cNvPr id="64" name="Rectangle 1027"/>
              <p:cNvSpPr>
                <a:spLocks noChangeArrowheads="1"/>
              </p:cNvSpPr>
              <p:nvPr/>
            </p:nvSpPr>
            <p:spPr bwMode="auto">
              <a:xfrm>
                <a:off x="228600" y="4605516"/>
                <a:ext cx="3886200" cy="12618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1400" b="1" dirty="0" err="1" smtClean="0">
                    <a:solidFill>
                      <a:srgbClr val="FFCC00"/>
                    </a:solidFill>
                    <a:latin typeface="Arial" pitchFamily="-84" charset="0"/>
                  </a:rPr>
                  <a:t>ExB</a:t>
                </a:r>
                <a:r>
                  <a:rPr lang="en-US" sz="1400" b="1" dirty="0" smtClean="0">
                    <a:solidFill>
                      <a:srgbClr val="FFCC00"/>
                    </a:solidFill>
                    <a:latin typeface="Arial" pitchFamily="-84" charset="0"/>
                  </a:rPr>
                  <a:t> Drift and Electric Fields from EUV</a:t>
                </a:r>
                <a:endParaRPr lang="en-US" sz="1400" dirty="0" smtClean="0">
                  <a:solidFill>
                    <a:srgbClr val="FFFFFF"/>
                  </a:solidFill>
                  <a:latin typeface="Arial" pitchFamily="-84" charset="0"/>
                </a:endParaRPr>
              </a:p>
              <a:p>
                <a:pPr marL="173038" indent="-173038">
                  <a:spcAft>
                    <a:spcPts val="600"/>
                  </a:spcAft>
                </a:pPr>
                <a:r>
                  <a:rPr lang="en-US" sz="1400" dirty="0" smtClean="0">
                    <a:solidFill>
                      <a:srgbClr val="FFFFFF"/>
                    </a:solidFill>
                    <a:latin typeface="Arial" pitchFamily="-84" charset="0"/>
                  </a:rPr>
                  <a:t>•	</a:t>
                </a:r>
                <a:r>
                  <a:rPr lang="en-US" sz="1400" dirty="0" err="1" smtClean="0">
                    <a:solidFill>
                      <a:srgbClr val="FFFFFF"/>
                    </a:solidFill>
                    <a:latin typeface="Arial" pitchFamily="-84" charset="0"/>
                  </a:rPr>
                  <a:t>Kalman</a:t>
                </a:r>
                <a:r>
                  <a:rPr lang="en-US" sz="1400" dirty="0" smtClean="0">
                    <a:solidFill>
                      <a:srgbClr val="FFFFFF"/>
                    </a:solidFill>
                    <a:latin typeface="Arial" pitchFamily="-84" charset="0"/>
                  </a:rPr>
                  <a:t> filtering technique</a:t>
                </a:r>
              </a:p>
              <a:p>
                <a:pPr marL="173038" indent="-173038">
                  <a:spcAft>
                    <a:spcPts val="600"/>
                  </a:spcAft>
                </a:pPr>
                <a:r>
                  <a:rPr lang="en-US" sz="1400" dirty="0" smtClean="0">
                    <a:solidFill>
                      <a:srgbClr val="FFFFFF"/>
                    </a:solidFill>
                    <a:latin typeface="Arial" pitchFamily="-84" charset="0"/>
                  </a:rPr>
                  <a:t>•	Validated using model E-field &amp; densities</a:t>
                </a:r>
              </a:p>
              <a:p>
                <a:pPr marL="173038" indent="-173038">
                  <a:spcAft>
                    <a:spcPts val="1200"/>
                  </a:spcAft>
                </a:pPr>
                <a:r>
                  <a:rPr lang="en-US" sz="1400" dirty="0" smtClean="0">
                    <a:solidFill>
                      <a:srgbClr val="FFFFFF"/>
                    </a:solidFill>
                    <a:latin typeface="Arial" pitchFamily="-84" charset="0"/>
                  </a:rPr>
                  <a:t>•	Extract flows (E-field) </a:t>
                </a:r>
                <a:r>
                  <a:rPr lang="en-US" sz="1400" i="1" dirty="0" smtClean="0">
                    <a:solidFill>
                      <a:srgbClr val="FFFFFF"/>
                    </a:solidFill>
                    <a:latin typeface="Arial" pitchFamily="-84" charset="0"/>
                  </a:rPr>
                  <a:t>inside</a:t>
                </a:r>
                <a:r>
                  <a:rPr lang="en-US" sz="1400" dirty="0" smtClean="0">
                    <a:solidFill>
                      <a:srgbClr val="FFFFFF"/>
                    </a:solidFill>
                    <a:latin typeface="Arial" pitchFamily="-84" charset="0"/>
                  </a:rPr>
                  <a:t> boundary</a:t>
                </a:r>
              </a:p>
            </p:txBody>
          </p:sp>
        </p:grpSp>
        <p:grpSp>
          <p:nvGrpSpPr>
            <p:cNvPr id="54" name="Group 55"/>
            <p:cNvGrpSpPr/>
            <p:nvPr/>
          </p:nvGrpSpPr>
          <p:grpSpPr>
            <a:xfrm>
              <a:off x="4191002" y="4572000"/>
              <a:ext cx="4569136" cy="1905000"/>
              <a:chOff x="6172200" y="2819400"/>
              <a:chExt cx="3472543" cy="1447800"/>
            </a:xfrm>
          </p:grpSpPr>
          <p:grpSp>
            <p:nvGrpSpPr>
              <p:cNvPr id="57" name="Group 54"/>
              <p:cNvGrpSpPr/>
              <p:nvPr/>
            </p:nvGrpSpPr>
            <p:grpSpPr>
              <a:xfrm>
                <a:off x="6172200" y="2819400"/>
                <a:ext cx="1447800" cy="1447800"/>
                <a:chOff x="5943600" y="2819400"/>
                <a:chExt cx="1447800" cy="1447800"/>
              </a:xfrm>
            </p:grpSpPr>
            <p:pic>
              <p:nvPicPr>
                <p:cNvPr id="61" name="Picture 60" descr="Screen Shot 2014-02-06 at 11.52.28 AM.png"/>
                <p:cNvPicPr>
                  <a:picLocks noChangeAspect="1"/>
                </p:cNvPicPr>
                <p:nvPr/>
              </p:nvPicPr>
              <p:blipFill>
                <a:blip r:embed="rId7"/>
                <a:srcRect l="26811" t="26381" r="46111" b="10635"/>
                <a:stretch>
                  <a:fillRect/>
                </a:stretch>
              </p:blipFill>
              <p:spPr>
                <a:xfrm>
                  <a:off x="5943600" y="2819400"/>
                  <a:ext cx="1447800" cy="1447800"/>
                </a:xfrm>
                <a:prstGeom prst="rect">
                  <a:avLst/>
                </a:prstGeom>
              </p:spPr>
            </p:pic>
            <p:sp>
              <p:nvSpPr>
                <p:cNvPr id="62" name="Rectangle 1027"/>
                <p:cNvSpPr>
                  <a:spLocks noChangeArrowheads="1"/>
                </p:cNvSpPr>
                <p:nvPr/>
              </p:nvSpPr>
              <p:spPr bwMode="auto">
                <a:xfrm>
                  <a:off x="5943600" y="2819400"/>
                  <a:ext cx="1295400" cy="210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Aft>
                      <a:spcPts val="1200"/>
                    </a:spcAft>
                    <a:tabLst>
                      <a:tab pos="1198563" algn="l"/>
                      <a:tab pos="2062163" algn="l"/>
                    </a:tabLst>
                  </a:pPr>
                  <a:r>
                    <a:rPr lang="en-US" sz="1200" dirty="0" smtClean="0">
                      <a:solidFill>
                        <a:srgbClr val="FFFF99"/>
                      </a:solidFill>
                      <a:latin typeface="Arial" pitchFamily="-84" charset="0"/>
                    </a:rPr>
                    <a:t>Synthetic EUV</a:t>
                  </a:r>
                  <a:endParaRPr lang="en-US" sz="1200" dirty="0" smtClean="0">
                    <a:solidFill>
                      <a:srgbClr val="FFFFFF"/>
                    </a:solidFill>
                    <a:latin typeface="Arial" pitchFamily="-84" charset="0"/>
                  </a:endParaRPr>
                </a:p>
              </p:txBody>
            </p:sp>
          </p:grpSp>
          <p:grpSp>
            <p:nvGrpSpPr>
              <p:cNvPr id="58" name="Group 51"/>
              <p:cNvGrpSpPr/>
              <p:nvPr/>
            </p:nvGrpSpPr>
            <p:grpSpPr>
              <a:xfrm>
                <a:off x="7467600" y="2819400"/>
                <a:ext cx="2177143" cy="1447800"/>
                <a:chOff x="7467600" y="2819400"/>
                <a:chExt cx="2177143" cy="1447800"/>
              </a:xfrm>
            </p:grpSpPr>
            <p:pic>
              <p:nvPicPr>
                <p:cNvPr id="59" name="Picture 58" descr="Screen Shot 2014-02-06 at 11.51.28 AM.png"/>
                <p:cNvPicPr>
                  <a:picLocks noChangeAspect="1"/>
                </p:cNvPicPr>
                <p:nvPr/>
              </p:nvPicPr>
              <p:blipFill>
                <a:blip r:embed="rId8"/>
                <a:srcRect l="30105" t="11156" r="29895" b="20272"/>
                <a:stretch>
                  <a:fillRect/>
                </a:stretch>
              </p:blipFill>
              <p:spPr>
                <a:xfrm>
                  <a:off x="7467600" y="2819400"/>
                  <a:ext cx="2177143" cy="1447800"/>
                </a:xfrm>
                <a:prstGeom prst="rect">
                  <a:avLst/>
                </a:prstGeom>
              </p:spPr>
            </p:pic>
            <p:sp>
              <p:nvSpPr>
                <p:cNvPr id="60" name="Rectangle 1027"/>
                <p:cNvSpPr>
                  <a:spLocks noChangeArrowheads="1"/>
                </p:cNvSpPr>
                <p:nvPr/>
              </p:nvSpPr>
              <p:spPr bwMode="auto">
                <a:xfrm>
                  <a:off x="7853680" y="2854960"/>
                  <a:ext cx="1496786" cy="444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Aft>
                      <a:spcPts val="600"/>
                    </a:spcAft>
                    <a:tabLst>
                      <a:tab pos="1198563" algn="l"/>
                      <a:tab pos="2062163" algn="l"/>
                    </a:tabLst>
                  </a:pPr>
                  <a:r>
                    <a:rPr lang="en-US" sz="900" b="1" u="sng" dirty="0" smtClean="0">
                      <a:solidFill>
                        <a:schemeClr val="bg1"/>
                      </a:solidFill>
                      <a:latin typeface="Arial" pitchFamily="-84" charset="0"/>
                    </a:rPr>
                    <a:t>E-Field @ L=3.5</a:t>
                  </a:r>
                </a:p>
                <a:p>
                  <a:pPr>
                    <a:spcAft>
                      <a:spcPts val="0"/>
                    </a:spcAft>
                    <a:tabLst>
                      <a:tab pos="1198563" algn="l"/>
                      <a:tab pos="2062163" algn="l"/>
                    </a:tabLst>
                  </a:pPr>
                  <a:r>
                    <a:rPr lang="en-US" sz="900" b="1" dirty="0" smtClean="0">
                      <a:solidFill>
                        <a:srgbClr val="FF0000"/>
                      </a:solidFill>
                      <a:latin typeface="Arial" pitchFamily="-84" charset="0"/>
                    </a:rPr>
                    <a:t>Extracted</a:t>
                  </a:r>
                </a:p>
                <a:p>
                  <a:pPr>
                    <a:spcAft>
                      <a:spcPts val="0"/>
                    </a:spcAft>
                    <a:tabLst>
                      <a:tab pos="1198563" algn="l"/>
                      <a:tab pos="2062163" algn="l"/>
                    </a:tabLst>
                  </a:pPr>
                  <a:r>
                    <a:rPr lang="en-US" sz="900" b="1" dirty="0" smtClean="0">
                      <a:solidFill>
                        <a:srgbClr val="3366FF"/>
                      </a:solidFill>
                      <a:latin typeface="Arial" pitchFamily="-84" charset="0"/>
                    </a:rPr>
                    <a:t>True</a:t>
                  </a:r>
                </a:p>
              </p:txBody>
            </p:sp>
          </p:grp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81200" y="413311"/>
            <a:ext cx="6096000" cy="335989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sz="1600" b="1" dirty="0" smtClean="0">
                <a:solidFill>
                  <a:srgbClr val="CCFFCC"/>
                </a:solidFill>
                <a:latin typeface="Arial Narrow"/>
                <a:cs typeface="Arial Narrow"/>
              </a:rPr>
              <a:t>1.   </a:t>
            </a:r>
            <a:r>
              <a:rPr lang="en-US" sz="1600" b="1" dirty="0" err="1" smtClean="0">
                <a:solidFill>
                  <a:srgbClr val="CCFFCC"/>
                </a:solidFill>
                <a:latin typeface="Arial Narrow"/>
                <a:cs typeface="Arial Narrow"/>
              </a:rPr>
              <a:t>Plasmaspheric</a:t>
            </a:r>
            <a:r>
              <a:rPr lang="en-US" sz="1600" b="1" dirty="0" smtClean="0">
                <a:solidFill>
                  <a:srgbClr val="CCFFCC"/>
                </a:solidFill>
                <a:latin typeface="Arial Narrow"/>
                <a:cs typeface="Arial Narrow"/>
              </a:rPr>
              <a:t> Imaging    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(IMAGE Mission)</a:t>
            </a:r>
            <a:endParaRPr lang="en-US" sz="900" i="1" dirty="0" smtClean="0">
              <a:solidFill>
                <a:schemeClr val="bg1">
                  <a:lumMod val="25000"/>
                  <a:lumOff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0" y="838200"/>
            <a:ext cx="91440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The Future of EUV </a:t>
            </a:r>
            <a:r>
              <a:rPr lang="en-US" b="1" dirty="0" err="1" smtClean="0">
                <a:solidFill>
                  <a:srgbClr val="FFFF00"/>
                </a:solidFill>
                <a:latin typeface="Arial Narrow"/>
                <a:cs typeface="Arial Narrow"/>
              </a:rPr>
              <a:t>Plasmasphere</a:t>
            </a: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 Imaging (at Earth)</a:t>
            </a:r>
            <a:endParaRPr lang="en-US" sz="1100" i="1" dirty="0" smtClean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  <p:sp>
        <p:nvSpPr>
          <p:cNvPr id="24" name="Rectangle 1027"/>
          <p:cNvSpPr>
            <a:spLocks noChangeArrowheads="1"/>
          </p:cNvSpPr>
          <p:nvPr/>
        </p:nvSpPr>
        <p:spPr bwMode="auto">
          <a:xfrm>
            <a:off x="304800" y="1447800"/>
            <a:ext cx="3733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3038" indent="-173038" algn="ctr">
              <a:spcAft>
                <a:spcPts val="600"/>
              </a:spcAft>
              <a:tabLst>
                <a:tab pos="173038" algn="l"/>
              </a:tabLst>
            </a:pPr>
            <a:r>
              <a:rPr lang="en-US" sz="1400" b="1" dirty="0" smtClean="0">
                <a:solidFill>
                  <a:srgbClr val="FFFFFF"/>
                </a:solidFill>
                <a:latin typeface="Arial" pitchFamily="-84" charset="0"/>
              </a:rPr>
              <a:t>What’s Left to Study?</a:t>
            </a:r>
          </a:p>
          <a:p>
            <a:pPr marL="173038" indent="-173038">
              <a:spcAft>
                <a:spcPts val="60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Quiet Time 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-84" charset="0"/>
              </a:rPr>
              <a:t>Plasmasphere</a:t>
            </a: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:  Still a Mystery!   </a:t>
            </a:r>
          </a:p>
          <a:p>
            <a:pPr marL="173038" indent="-173038">
              <a:spcAft>
                <a:spcPts val="60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-84" charset="0"/>
              </a:rPr>
              <a:t>Plasmasphere</a:t>
            </a: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 as part of an integrated system of coupled, self-modifying plasmas</a:t>
            </a:r>
            <a:endParaRPr lang="en-US" sz="1400" baseline="0" dirty="0">
              <a:solidFill>
                <a:srgbClr val="FFFFFF"/>
              </a:solidFill>
              <a:latin typeface="Arial" pitchFamily="-8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105400" y="1290320"/>
            <a:ext cx="3522508" cy="2806839"/>
            <a:chOff x="5105400" y="1295400"/>
            <a:chExt cx="3522508" cy="2806839"/>
          </a:xfrm>
        </p:grpSpPr>
        <p:grpSp>
          <p:nvGrpSpPr>
            <p:cNvPr id="39" name="Group 38"/>
            <p:cNvGrpSpPr>
              <a:grpSpLocks noChangeAspect="1"/>
            </p:cNvGrpSpPr>
            <p:nvPr/>
          </p:nvGrpSpPr>
          <p:grpSpPr>
            <a:xfrm>
              <a:off x="5105400" y="1600200"/>
              <a:ext cx="3522508" cy="2286000"/>
              <a:chOff x="10058400" y="457200"/>
              <a:chExt cx="7086600" cy="4598987"/>
            </a:xfrm>
          </p:grpSpPr>
          <p:pic>
            <p:nvPicPr>
              <p:cNvPr id="36" name="Picture 13" descr="N47big"/>
              <p:cNvPicPr>
                <a:picLocks noChangeAspect="1" noChangeArrowheads="1"/>
              </p:cNvPicPr>
              <p:nvPr/>
            </p:nvPicPr>
            <p:blipFill>
              <a:blip r:embed="rId4"/>
              <a:srcRect t="12764" r="2257" b="2777"/>
              <a:stretch>
                <a:fillRect/>
              </a:stretch>
            </p:blipFill>
            <p:spPr bwMode="auto">
              <a:xfrm>
                <a:off x="10058400" y="457200"/>
                <a:ext cx="7086600" cy="4598987"/>
              </a:xfrm>
              <a:prstGeom prst="rect">
                <a:avLst/>
              </a:prstGeom>
              <a:noFill/>
              <a:ln>
                <a:solidFill>
                  <a:srgbClr val="5D5D5D"/>
                </a:solidFill>
              </a:ln>
            </p:spPr>
          </p:pic>
          <p:pic>
            <p:nvPicPr>
              <p:cNvPr id="37" name="Picture 14"/>
              <p:cNvPicPr>
                <a:picLocks noChangeAspect="1" noChangeArrowheads="1"/>
              </p:cNvPicPr>
              <p:nvPr/>
            </p:nvPicPr>
            <p:blipFill>
              <a:blip r:embed="rId5"/>
              <a:srcRect b="6667"/>
              <a:stretch>
                <a:fillRect/>
              </a:stretch>
            </p:blipFill>
            <p:spPr bwMode="auto">
              <a:xfrm>
                <a:off x="12725400" y="2895600"/>
                <a:ext cx="2133600" cy="2133600"/>
              </a:xfrm>
              <a:prstGeom prst="rect">
                <a:avLst/>
              </a:prstGeom>
              <a:noFill/>
            </p:spPr>
          </p:pic>
          <p:pic>
            <p:nvPicPr>
              <p:cNvPr id="38" name="Picture 15"/>
              <p:cNvPicPr>
                <a:picLocks noChangeAspect="1" noChangeArrowheads="1"/>
              </p:cNvPicPr>
              <p:nvPr/>
            </p:nvPicPr>
            <p:blipFill>
              <a:blip r:embed="rId6"/>
              <a:srcRect t="9111" b="10889"/>
              <a:stretch>
                <a:fillRect/>
              </a:stretch>
            </p:blipFill>
            <p:spPr bwMode="auto">
              <a:xfrm>
                <a:off x="10236200" y="2895600"/>
                <a:ext cx="2489200" cy="2133600"/>
              </a:xfrm>
              <a:prstGeom prst="rect">
                <a:avLst/>
              </a:prstGeom>
              <a:noFill/>
            </p:spPr>
          </p:pic>
        </p:grpSp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5943600" y="3825240"/>
              <a:ext cx="19812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i="1" baseline="0" dirty="0">
                  <a:solidFill>
                    <a:schemeClr val="folHlink"/>
                  </a:solidFill>
                  <a:latin typeface="Arial" pitchFamily="-84" charset="0"/>
                </a:rPr>
                <a:t>Gallagher et al.</a:t>
              </a:r>
              <a:r>
                <a:rPr lang="en-US" sz="1200" baseline="0" dirty="0">
                  <a:solidFill>
                    <a:schemeClr val="folHlink"/>
                  </a:solidFill>
                  <a:latin typeface="Arial" pitchFamily="-84" charset="0"/>
                </a:rPr>
                <a:t> [2004]</a:t>
              </a:r>
              <a:endParaRPr lang="en-US" sz="1200" i="1" baseline="0" dirty="0">
                <a:solidFill>
                  <a:schemeClr val="folHlink"/>
                </a:solidFill>
                <a:latin typeface="Arial" pitchFamily="-84" charset="0"/>
              </a:endParaRPr>
            </a:p>
          </p:txBody>
        </p:sp>
        <p:sp>
          <p:nvSpPr>
            <p:cNvPr id="35" name="Rectangle 12"/>
            <p:cNvSpPr>
              <a:spLocks noChangeArrowheads="1"/>
            </p:cNvSpPr>
            <p:nvPr/>
          </p:nvSpPr>
          <p:spPr bwMode="auto">
            <a:xfrm>
              <a:off x="5181600" y="1295400"/>
              <a:ext cx="3352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i="1" baseline="0" dirty="0">
                  <a:solidFill>
                    <a:srgbClr val="FFFF99"/>
                  </a:solidFill>
                  <a:latin typeface="Arial" pitchFamily="-84" charset="0"/>
                </a:rPr>
                <a:t>“Zoo” Of Recovery Phase Structure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81000" y="4267200"/>
            <a:ext cx="6248400" cy="2441448"/>
            <a:chOff x="381000" y="4267200"/>
            <a:chExt cx="6248400" cy="2441448"/>
          </a:xfrm>
        </p:grpSpPr>
        <p:pic>
          <p:nvPicPr>
            <p:cNvPr id="29" name="Picture 28" descr="MAGIC_Sideview_DecadalSurvey-justEUV.jpg"/>
            <p:cNvPicPr>
              <a:picLocks noChangeAspect="1"/>
            </p:cNvPicPr>
            <p:nvPr/>
          </p:nvPicPr>
          <p:blipFill>
            <a:blip r:embed="rId7"/>
            <a:srcRect t="27327" r="35124" b="35929"/>
            <a:stretch>
              <a:fillRect/>
            </a:stretch>
          </p:blipFill>
          <p:spPr>
            <a:xfrm>
              <a:off x="381000" y="4267200"/>
              <a:ext cx="3429000" cy="2438400"/>
            </a:xfrm>
            <a:prstGeom prst="rect">
              <a:avLst/>
            </a:prstGeom>
            <a:solidFill>
              <a:srgbClr val="5D5D5D"/>
            </a:solidFill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31" name="Picture 30" descr="EUV-IR-JGoFig_MOD2.jpg"/>
            <p:cNvPicPr>
              <a:picLocks noChangeAspect="1"/>
            </p:cNvPicPr>
            <p:nvPr/>
          </p:nvPicPr>
          <p:blipFill>
            <a:blip r:embed="rId8"/>
            <a:srcRect l="1304" t="32315" r="75810" b="44405"/>
            <a:stretch>
              <a:fillRect/>
            </a:stretch>
          </p:blipFill>
          <p:spPr>
            <a:xfrm>
              <a:off x="3873938" y="4267200"/>
              <a:ext cx="2755462" cy="2441448"/>
            </a:xfrm>
            <a:prstGeom prst="rect">
              <a:avLst/>
            </a:prstGeom>
            <a:ln>
              <a:solidFill>
                <a:srgbClr val="5D5D5D"/>
              </a:solidFill>
            </a:ln>
          </p:spPr>
        </p:pic>
      </p:grpSp>
      <p:sp>
        <p:nvSpPr>
          <p:cNvPr id="43" name="Rectangle 1027"/>
          <p:cNvSpPr>
            <a:spLocks noChangeArrowheads="1"/>
          </p:cNvSpPr>
          <p:nvPr/>
        </p:nvSpPr>
        <p:spPr bwMode="auto">
          <a:xfrm>
            <a:off x="304800" y="1447800"/>
            <a:ext cx="37338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3038" indent="-173038" algn="ctr">
              <a:spcAft>
                <a:spcPts val="600"/>
              </a:spcAft>
              <a:tabLst>
                <a:tab pos="173038" algn="l"/>
              </a:tabLst>
            </a:pPr>
            <a:r>
              <a:rPr lang="en-US" sz="1400" b="1" dirty="0" smtClean="0">
                <a:solidFill>
                  <a:schemeClr val="bg2"/>
                </a:solidFill>
                <a:latin typeface="Arial" pitchFamily="-84" charset="0"/>
              </a:rPr>
              <a:t>What’s Left to Study?</a:t>
            </a:r>
          </a:p>
          <a:p>
            <a:pPr marL="173038" indent="-173038">
              <a:spcAft>
                <a:spcPts val="60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chemeClr val="bg2"/>
                </a:solidFill>
                <a:latin typeface="Arial" pitchFamily="-84" charset="0"/>
              </a:rPr>
              <a:t>•	Quiet Time </a:t>
            </a:r>
            <a:r>
              <a:rPr lang="en-US" sz="1400" dirty="0" err="1" smtClean="0">
                <a:solidFill>
                  <a:schemeClr val="bg2"/>
                </a:solidFill>
                <a:latin typeface="Arial" pitchFamily="-84" charset="0"/>
              </a:rPr>
              <a:t>Plasmasphere</a:t>
            </a:r>
            <a:r>
              <a:rPr lang="en-US" sz="1400" dirty="0" smtClean="0">
                <a:solidFill>
                  <a:schemeClr val="bg2"/>
                </a:solidFill>
                <a:latin typeface="Arial" pitchFamily="-84" charset="0"/>
              </a:rPr>
              <a:t>:  Still a Mystery!   </a:t>
            </a:r>
          </a:p>
          <a:p>
            <a:pPr marL="173038" indent="-173038">
              <a:spcAft>
                <a:spcPts val="60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chemeClr val="bg2"/>
                </a:solidFill>
                <a:latin typeface="Arial" pitchFamily="-84" charset="0"/>
              </a:rPr>
              <a:t>•	</a:t>
            </a:r>
            <a:r>
              <a:rPr lang="en-US" sz="1400" dirty="0" err="1" smtClean="0">
                <a:solidFill>
                  <a:schemeClr val="bg2"/>
                </a:solidFill>
                <a:latin typeface="Arial" pitchFamily="-84" charset="0"/>
              </a:rPr>
              <a:t>Plasmasphere</a:t>
            </a:r>
            <a:r>
              <a:rPr lang="en-US" sz="1400" dirty="0" smtClean="0">
                <a:solidFill>
                  <a:schemeClr val="bg2"/>
                </a:solidFill>
                <a:latin typeface="Arial" pitchFamily="-84" charset="0"/>
              </a:rPr>
              <a:t> as part of an integrated system of coupled, self-modifying plasmas</a:t>
            </a:r>
          </a:p>
          <a:p>
            <a:pPr algn="ctr">
              <a:spcAft>
                <a:spcPts val="600"/>
              </a:spcAft>
              <a:tabLst>
                <a:tab pos="342900" algn="l"/>
              </a:tabLst>
            </a:pPr>
            <a:endParaRPr lang="en-US" sz="1400" b="1" dirty="0" smtClean="0">
              <a:solidFill>
                <a:srgbClr val="FFFFFF"/>
              </a:solidFill>
              <a:latin typeface="Arial" pitchFamily="-84" charset="0"/>
            </a:endParaRPr>
          </a:p>
          <a:p>
            <a:pPr algn="ctr">
              <a:spcAft>
                <a:spcPts val="600"/>
              </a:spcAft>
              <a:tabLst>
                <a:tab pos="342900" algn="l"/>
              </a:tabLst>
            </a:pPr>
            <a:r>
              <a:rPr lang="en-US" sz="1400" b="1" dirty="0" smtClean="0">
                <a:solidFill>
                  <a:srgbClr val="FFFFFF"/>
                </a:solidFill>
                <a:latin typeface="Arial" pitchFamily="-84" charset="0"/>
              </a:rPr>
              <a:t>Wish List:</a:t>
            </a:r>
          </a:p>
          <a:p>
            <a:pPr marL="173038" indent="-173038">
              <a:spcAft>
                <a:spcPts val="60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Higher time resolution:  </a:t>
            </a:r>
            <a:r>
              <a:rPr lang="en-US" sz="1400" i="1" dirty="0" smtClean="0">
                <a:solidFill>
                  <a:srgbClr val="FFFFFF"/>
                </a:solidFill>
                <a:latin typeface="Arial" pitchFamily="-84" charset="0"/>
              </a:rPr>
              <a:t>Erosion Timing</a:t>
            </a:r>
            <a:endParaRPr lang="en-US" sz="1400" dirty="0" smtClean="0">
              <a:solidFill>
                <a:srgbClr val="FFFFFF"/>
              </a:solidFill>
              <a:latin typeface="Arial" pitchFamily="-84" charset="0"/>
            </a:endParaRPr>
          </a:p>
          <a:p>
            <a:pPr marL="173038" indent="-173038">
              <a:spcAft>
                <a:spcPts val="600"/>
              </a:spcAft>
              <a:tabLst>
                <a:tab pos="173038" algn="l"/>
              </a:tabLst>
            </a:pPr>
            <a:r>
              <a:rPr lang="en-US" sz="1400" baseline="0" dirty="0" smtClean="0">
                <a:solidFill>
                  <a:srgbClr val="FFFFFF"/>
                </a:solidFill>
                <a:latin typeface="Arial" pitchFamily="-84" charset="0"/>
              </a:rPr>
              <a:t>•	Better sensitivity:  </a:t>
            </a:r>
            <a:r>
              <a:rPr lang="en-US" sz="1400" i="1" baseline="0" dirty="0" smtClean="0">
                <a:solidFill>
                  <a:srgbClr val="FFFFFF"/>
                </a:solidFill>
                <a:latin typeface="Arial" pitchFamily="-84" charset="0"/>
              </a:rPr>
              <a:t>Plume Influence on Dayside Reconnection</a:t>
            </a:r>
            <a:r>
              <a:rPr lang="en-US" sz="1400" baseline="0" dirty="0" smtClean="0">
                <a:solidFill>
                  <a:srgbClr val="FFFFFF"/>
                </a:solidFill>
                <a:latin typeface="Arial" pitchFamily="-84" charset="0"/>
              </a:rPr>
              <a:t>... </a:t>
            </a: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(large L dayside)</a:t>
            </a:r>
            <a:endParaRPr lang="en-US" sz="1400" baseline="0" dirty="0">
              <a:solidFill>
                <a:srgbClr val="FFFFFF"/>
              </a:solidFill>
              <a:latin typeface="Arial" pitchFamily="-8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981200" y="413311"/>
            <a:ext cx="6096000" cy="335989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sz="1600" b="1" dirty="0" smtClean="0">
                <a:solidFill>
                  <a:srgbClr val="FFFF99"/>
                </a:solidFill>
                <a:latin typeface="Arial Narrow"/>
                <a:cs typeface="Arial Narrow"/>
              </a:rPr>
              <a:t>2.   Ring Current Imaging    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(TWINS Mission)</a:t>
            </a:r>
            <a:endParaRPr lang="en-US" sz="900" i="1" dirty="0" smtClean="0">
              <a:solidFill>
                <a:schemeClr val="bg1">
                  <a:lumMod val="25000"/>
                  <a:lumOff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20732" y="5269468"/>
            <a:ext cx="91232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228600" algn="l"/>
              </a:tabLst>
            </a:pPr>
            <a:r>
              <a:rPr lang="en-US" sz="1800" dirty="0" smtClean="0">
                <a:solidFill>
                  <a:srgbClr val="FFFFFF"/>
                </a:solidFill>
                <a:latin typeface="Arial" pitchFamily="-84" charset="0"/>
              </a:rPr>
              <a:t>A few examples</a:t>
            </a:r>
            <a:endParaRPr lang="en-US" sz="1800" baseline="0" dirty="0" smtClean="0">
              <a:solidFill>
                <a:srgbClr val="FFFFFF"/>
              </a:solidFill>
              <a:latin typeface="Arial" pitchFamily="-8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4543693"/>
            <a:ext cx="91440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Progress Enabled by Ring Current Imaging</a:t>
            </a:r>
            <a:endParaRPr lang="en-US" sz="1100" i="1" dirty="0" smtClean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  <p:pic>
        <p:nvPicPr>
          <p:cNvPr id="10" name="Picture 30" descr="TWINSImages"/>
          <p:cNvPicPr>
            <a:picLocks noChangeAspect="1" noChangeArrowheads="1"/>
          </p:cNvPicPr>
          <p:nvPr/>
        </p:nvPicPr>
        <p:blipFill>
          <a:blip r:embed="rId4"/>
          <a:srcRect l="14375" t="3014" r="8749" b="49986"/>
          <a:stretch>
            <a:fillRect/>
          </a:stretch>
        </p:blipFill>
        <p:spPr bwMode="auto">
          <a:xfrm>
            <a:off x="1905000" y="1498600"/>
            <a:ext cx="2673872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1" descr="TWINSImages"/>
          <p:cNvPicPr>
            <a:picLocks noChangeAspect="1" noChangeArrowheads="1"/>
          </p:cNvPicPr>
          <p:nvPr/>
        </p:nvPicPr>
        <p:blipFill>
          <a:blip r:embed="rId4"/>
          <a:srcRect l="14375" t="51263" r="8749" b="-2"/>
          <a:stretch>
            <a:fillRect/>
          </a:stretch>
        </p:blipFill>
        <p:spPr bwMode="auto">
          <a:xfrm>
            <a:off x="4648200" y="1498600"/>
            <a:ext cx="25908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0" y="838200"/>
            <a:ext cx="91440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Local-Time Dependent Pitch Angle Anisotropy</a:t>
            </a:r>
            <a:endParaRPr lang="en-US" sz="1100" i="1" dirty="0" smtClean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  <p:sp>
        <p:nvSpPr>
          <p:cNvPr id="24" name="Rectangle 1027"/>
          <p:cNvSpPr>
            <a:spLocks noChangeArrowheads="1"/>
          </p:cNvSpPr>
          <p:nvPr/>
        </p:nvSpPr>
        <p:spPr bwMode="auto">
          <a:xfrm>
            <a:off x="76200" y="2819401"/>
            <a:ext cx="2590800" cy="204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3038" indent="-173038">
              <a:spcAft>
                <a:spcPts val="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</a:t>
            </a:r>
            <a:r>
              <a:rPr lang="en-US" sz="1400" b="1" dirty="0" smtClean="0">
                <a:solidFill>
                  <a:srgbClr val="FFCC00"/>
                </a:solidFill>
                <a:latin typeface="Arial" pitchFamily="-84" charset="0"/>
              </a:rPr>
              <a:t>Viewing Geometry:</a:t>
            </a: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 </a:t>
            </a:r>
          </a:p>
          <a:p>
            <a:pPr marL="173038" indent="-173038">
              <a:spcAft>
                <a:spcPts val="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	Similar MLT, </a:t>
            </a:r>
          </a:p>
          <a:p>
            <a:pPr marL="173038" indent="-173038">
              <a:spcAft>
                <a:spcPts val="60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	Different LAT</a:t>
            </a:r>
          </a:p>
          <a:p>
            <a:pPr marL="173038" indent="-173038">
              <a:spcAft>
                <a:spcPts val="600"/>
              </a:spcAft>
              <a:tabLst>
                <a:tab pos="173038" algn="l"/>
              </a:tabLst>
            </a:pPr>
            <a:endParaRPr lang="en-US" sz="1400" baseline="0" dirty="0" smtClean="0">
              <a:solidFill>
                <a:srgbClr val="FFFFFF"/>
              </a:solidFill>
              <a:latin typeface="Arial" pitchFamily="-84" charset="0"/>
            </a:endParaRPr>
          </a:p>
          <a:p>
            <a:pPr marL="173038" indent="-173038">
              <a:spcAft>
                <a:spcPts val="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</a:t>
            </a:r>
            <a:r>
              <a:rPr lang="en-US" sz="1400" b="1" dirty="0" err="1" smtClean="0">
                <a:solidFill>
                  <a:srgbClr val="FFCC00"/>
                </a:solidFill>
                <a:latin typeface="Arial" pitchFamily="-84" charset="0"/>
              </a:rPr>
              <a:t>Duskside</a:t>
            </a:r>
            <a:r>
              <a:rPr lang="en-US" sz="1400" b="1" dirty="0" smtClean="0">
                <a:solidFill>
                  <a:srgbClr val="FFCC00"/>
                </a:solidFill>
                <a:latin typeface="Arial" pitchFamily="-84" charset="0"/>
              </a:rPr>
              <a:t> </a:t>
            </a:r>
            <a:r>
              <a:rPr lang="en-US" sz="1400" b="1" dirty="0" err="1" smtClean="0">
                <a:solidFill>
                  <a:srgbClr val="FFCC00"/>
                </a:solidFill>
                <a:latin typeface="Arial" pitchFamily="-84" charset="0"/>
              </a:rPr>
              <a:t>ENAs</a:t>
            </a:r>
            <a:r>
              <a:rPr lang="en-US" sz="1400" b="1" dirty="0" smtClean="0">
                <a:solidFill>
                  <a:srgbClr val="FFCC00"/>
                </a:solidFill>
                <a:latin typeface="Arial" pitchFamily="-84" charset="0"/>
              </a:rPr>
              <a:t>:</a:t>
            </a: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 </a:t>
            </a:r>
          </a:p>
          <a:p>
            <a:pPr marL="173038" indent="-173038">
              <a:spcAft>
                <a:spcPts val="0"/>
              </a:spcAft>
              <a:tabLst>
                <a:tab pos="173038" algn="l"/>
              </a:tabLst>
            </a:pPr>
            <a:r>
              <a:rPr lang="en-US" sz="1400" b="1" dirty="0" smtClean="0">
                <a:solidFill>
                  <a:srgbClr val="FFFFFF"/>
                </a:solidFill>
                <a:latin typeface="Arial" pitchFamily="-84" charset="0"/>
              </a:rPr>
              <a:t>	TWINS 2</a:t>
            </a: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 (higher LAT)</a:t>
            </a:r>
          </a:p>
          <a:p>
            <a:pPr marL="173038" indent="-173038">
              <a:spcAft>
                <a:spcPts val="600"/>
              </a:spcAft>
              <a:tabLst>
                <a:tab pos="173038" algn="l"/>
              </a:tabLst>
            </a:pPr>
            <a:r>
              <a:rPr lang="en-US" sz="1400" baseline="0" dirty="0" smtClean="0">
                <a:solidFill>
                  <a:srgbClr val="FFFFFF"/>
                </a:solidFill>
                <a:latin typeface="Arial" pitchFamily="-84" charset="0"/>
              </a:rPr>
              <a:t>	half as bright as</a:t>
            </a:r>
          </a:p>
          <a:p>
            <a:pPr marL="173038" indent="-173038">
              <a:spcAft>
                <a:spcPts val="60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	</a:t>
            </a:r>
            <a:r>
              <a:rPr lang="en-US" sz="1400" b="1" dirty="0" smtClean="0">
                <a:solidFill>
                  <a:srgbClr val="FFFFFF"/>
                </a:solidFill>
                <a:latin typeface="Arial" pitchFamily="-84" charset="0"/>
              </a:rPr>
              <a:t>TWINS 1 </a:t>
            </a: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(lower LAT)</a:t>
            </a:r>
            <a:endParaRPr lang="en-US" sz="1400" baseline="0" dirty="0">
              <a:solidFill>
                <a:srgbClr val="FFFFFF"/>
              </a:solidFill>
              <a:latin typeface="Arial" pitchFamily="-84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981200" y="413311"/>
            <a:ext cx="6096000" cy="335989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sz="1600" b="1" dirty="0" smtClean="0">
                <a:solidFill>
                  <a:srgbClr val="FFFF99"/>
                </a:solidFill>
                <a:latin typeface="Arial Narrow"/>
                <a:cs typeface="Arial Narrow"/>
              </a:rPr>
              <a:t>2.   Ring Current Imaging    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(TWINS Mission)</a:t>
            </a:r>
            <a:endParaRPr lang="en-US" sz="900" i="1" dirty="0" smtClean="0">
              <a:solidFill>
                <a:schemeClr val="bg1">
                  <a:lumMod val="25000"/>
                  <a:lumOff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25" name="Rectangle 1027"/>
          <p:cNvSpPr>
            <a:spLocks noChangeArrowheads="1"/>
          </p:cNvSpPr>
          <p:nvPr/>
        </p:nvSpPr>
        <p:spPr bwMode="auto">
          <a:xfrm>
            <a:off x="457200" y="1295400"/>
            <a:ext cx="82296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i="1" dirty="0" smtClean="0">
                <a:solidFill>
                  <a:schemeClr val="folHlink"/>
                </a:solidFill>
                <a:latin typeface="Arial" pitchFamily="-84" charset="0"/>
              </a:rPr>
              <a:t>Goldstein et al.</a:t>
            </a:r>
            <a:r>
              <a:rPr lang="en-US" sz="1400" b="1" dirty="0" smtClean="0">
                <a:solidFill>
                  <a:schemeClr val="folHlink"/>
                </a:solidFill>
                <a:latin typeface="Arial" pitchFamily="-84" charset="0"/>
              </a:rPr>
              <a:t> [2012a, 2012b], </a:t>
            </a:r>
            <a:r>
              <a:rPr lang="en-US" sz="1400" i="1" dirty="0" smtClean="0">
                <a:solidFill>
                  <a:schemeClr val="folHlink"/>
                </a:solidFill>
                <a:latin typeface="Arial" pitchFamily="-84" charset="0"/>
              </a:rPr>
              <a:t>Goldstein and </a:t>
            </a:r>
            <a:r>
              <a:rPr lang="en-US" sz="1400" i="1" dirty="0" err="1" smtClean="0">
                <a:solidFill>
                  <a:schemeClr val="folHlink"/>
                </a:solidFill>
                <a:latin typeface="Arial" pitchFamily="-84" charset="0"/>
              </a:rPr>
              <a:t>McComas</a:t>
            </a:r>
            <a:r>
              <a:rPr lang="en-US" sz="1400" dirty="0" smtClean="0">
                <a:solidFill>
                  <a:schemeClr val="folHlink"/>
                </a:solidFill>
                <a:latin typeface="Arial" pitchFamily="-84" charset="0"/>
              </a:rPr>
              <a:t> [2013]</a:t>
            </a:r>
            <a:endParaRPr lang="en-US" sz="1400" i="1" dirty="0" smtClean="0">
              <a:solidFill>
                <a:schemeClr val="folHlink"/>
              </a:solidFill>
              <a:latin typeface="Arial" pitchFamily="-84" charset="0"/>
            </a:endParaRPr>
          </a:p>
          <a:p>
            <a:pPr marL="173038" indent="-173038" algn="ctr">
              <a:spcAft>
                <a:spcPts val="60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Stereo energetic neutral atom (ENA) imaging reveals global dawn-dusk asymmetry in ion PA.</a:t>
            </a:r>
            <a:endParaRPr lang="en-US" sz="1400" baseline="0" dirty="0">
              <a:solidFill>
                <a:srgbClr val="FFFFFF"/>
              </a:solidFill>
              <a:latin typeface="Arial" pitchFamily="-84" charset="0"/>
            </a:endParaRPr>
          </a:p>
        </p:txBody>
      </p:sp>
      <p:pic>
        <p:nvPicPr>
          <p:cNvPr id="91" name="Picture 90" descr="twinssr_Figure06.jpg"/>
          <p:cNvPicPr>
            <a:picLocks noChangeAspect="1"/>
          </p:cNvPicPr>
          <p:nvPr/>
        </p:nvPicPr>
        <p:blipFill>
          <a:blip r:embed="rId4"/>
          <a:srcRect t="6664" b="49041"/>
          <a:stretch>
            <a:fillRect/>
          </a:stretch>
        </p:blipFill>
        <p:spPr>
          <a:xfrm>
            <a:off x="2828925" y="1981200"/>
            <a:ext cx="5934075" cy="2133600"/>
          </a:xfrm>
          <a:prstGeom prst="rect">
            <a:avLst/>
          </a:prstGeom>
        </p:spPr>
      </p:pic>
      <p:pic>
        <p:nvPicPr>
          <p:cNvPr id="92" name="Picture 9" descr="twb_fig01_v2.jpg"/>
          <p:cNvPicPr>
            <a:picLocks noChangeAspect="1"/>
          </p:cNvPicPr>
          <p:nvPr/>
        </p:nvPicPr>
        <p:blipFill>
          <a:blip r:embed="rId5"/>
          <a:srcRect r="2127" b="7184"/>
          <a:stretch>
            <a:fillRect/>
          </a:stretch>
        </p:blipFill>
        <p:spPr>
          <a:xfrm>
            <a:off x="4325948" y="4191000"/>
            <a:ext cx="2989252" cy="2518854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0" y="2819400"/>
            <a:ext cx="9156192" cy="4038600"/>
            <a:chOff x="0" y="2819400"/>
            <a:chExt cx="9156192" cy="4038600"/>
          </a:xfrm>
        </p:grpSpPr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6">
              <a:alphaModFix/>
            </a:blip>
            <a:srcRect l="134" t="68874" r="68284"/>
            <a:stretch>
              <a:fillRect/>
            </a:stretch>
          </p:blipFill>
          <p:spPr>
            <a:xfrm>
              <a:off x="0" y="4953000"/>
              <a:ext cx="2895600" cy="1905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6">
              <a:alphaModFix/>
            </a:blip>
            <a:srcRect l="30054" t="56424"/>
            <a:stretch>
              <a:fillRect/>
            </a:stretch>
          </p:blipFill>
          <p:spPr>
            <a:xfrm>
              <a:off x="2743200" y="4191000"/>
              <a:ext cx="6412992" cy="2667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twinssr_Figure06.jpg"/>
            <p:cNvPicPr>
              <a:picLocks noChangeAspect="1"/>
            </p:cNvPicPr>
            <p:nvPr/>
          </p:nvPicPr>
          <p:blipFill>
            <a:blip r:embed="rId4"/>
            <a:srcRect t="54124"/>
            <a:stretch>
              <a:fillRect/>
            </a:stretch>
          </p:blipFill>
          <p:spPr>
            <a:xfrm>
              <a:off x="2819400" y="4495800"/>
              <a:ext cx="5934075" cy="2209800"/>
            </a:xfrm>
            <a:prstGeom prst="rect">
              <a:avLst/>
            </a:prstGeom>
          </p:spPr>
        </p:pic>
        <p:sp>
          <p:nvSpPr>
            <p:cNvPr id="97" name="Rectangle 1027"/>
            <p:cNvSpPr>
              <a:spLocks noChangeArrowheads="1"/>
            </p:cNvSpPr>
            <p:nvPr/>
          </p:nvSpPr>
          <p:spPr bwMode="auto">
            <a:xfrm>
              <a:off x="76200" y="2819400"/>
              <a:ext cx="2590800" cy="3277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173038" indent="-173038">
                <a:spcAft>
                  <a:spcPts val="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chemeClr val="accent3"/>
                  </a:solidFill>
                  <a:latin typeface="Arial" pitchFamily="-84" charset="0"/>
                </a:rPr>
                <a:t>•	</a:t>
              </a:r>
              <a:r>
                <a:rPr lang="en-US" sz="1400" b="1" dirty="0" smtClean="0">
                  <a:solidFill>
                    <a:schemeClr val="accent3"/>
                  </a:solidFill>
                  <a:latin typeface="Arial" pitchFamily="-84" charset="0"/>
                </a:rPr>
                <a:t>Viewing Geometry:</a:t>
              </a:r>
              <a:r>
                <a:rPr lang="en-US" sz="1400" dirty="0" smtClean="0">
                  <a:solidFill>
                    <a:schemeClr val="accent3"/>
                  </a:solidFill>
                  <a:latin typeface="Arial" pitchFamily="-84" charset="0"/>
                </a:rPr>
                <a:t> </a:t>
              </a:r>
            </a:p>
            <a:p>
              <a:pPr marL="173038" indent="-173038">
                <a:spcAft>
                  <a:spcPts val="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rgbClr val="5D5D5D"/>
                  </a:solidFill>
                  <a:latin typeface="Arial" pitchFamily="-84" charset="0"/>
                </a:rPr>
                <a:t>	Similar MLT, </a:t>
              </a:r>
            </a:p>
            <a:p>
              <a:pPr marL="173038" indent="-173038">
                <a:spcAft>
                  <a:spcPts val="60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rgbClr val="5D5D5D"/>
                  </a:solidFill>
                  <a:latin typeface="Arial" pitchFamily="-84" charset="0"/>
                </a:rPr>
                <a:t>	Different LAT</a:t>
              </a:r>
            </a:p>
            <a:p>
              <a:pPr marL="173038" indent="-173038">
                <a:spcAft>
                  <a:spcPts val="600"/>
                </a:spcAft>
                <a:tabLst>
                  <a:tab pos="173038" algn="l"/>
                </a:tabLst>
              </a:pPr>
              <a:endParaRPr lang="en-US" sz="1400" baseline="0" dirty="0" smtClean="0">
                <a:solidFill>
                  <a:srgbClr val="FFFFFF"/>
                </a:solidFill>
                <a:latin typeface="Arial" pitchFamily="-84" charset="0"/>
              </a:endParaRPr>
            </a:p>
            <a:p>
              <a:pPr marL="173038" indent="-173038">
                <a:spcAft>
                  <a:spcPts val="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chemeClr val="accent3"/>
                  </a:solidFill>
                  <a:latin typeface="Arial" pitchFamily="-84" charset="0"/>
                </a:rPr>
                <a:t>•	</a:t>
              </a:r>
              <a:r>
                <a:rPr lang="en-US" sz="1400" b="1" dirty="0" err="1" smtClean="0">
                  <a:solidFill>
                    <a:schemeClr val="accent3"/>
                  </a:solidFill>
                  <a:latin typeface="Arial" pitchFamily="-84" charset="0"/>
                </a:rPr>
                <a:t>Duskside</a:t>
              </a:r>
              <a:r>
                <a:rPr lang="en-US" sz="1400" b="1" dirty="0" smtClean="0">
                  <a:solidFill>
                    <a:schemeClr val="accent3"/>
                  </a:solidFill>
                  <a:latin typeface="Arial" pitchFamily="-84" charset="0"/>
                </a:rPr>
                <a:t> </a:t>
              </a:r>
              <a:r>
                <a:rPr lang="en-US" sz="1400" b="1" dirty="0" err="1" smtClean="0">
                  <a:solidFill>
                    <a:schemeClr val="accent3"/>
                  </a:solidFill>
                  <a:latin typeface="Arial" pitchFamily="-84" charset="0"/>
                </a:rPr>
                <a:t>ENAs</a:t>
              </a:r>
              <a:r>
                <a:rPr lang="en-US" sz="1400" b="1" dirty="0" smtClean="0">
                  <a:solidFill>
                    <a:schemeClr val="accent3"/>
                  </a:solidFill>
                  <a:latin typeface="Arial" pitchFamily="-84" charset="0"/>
                </a:rPr>
                <a:t>:</a:t>
              </a:r>
              <a:r>
                <a:rPr lang="en-US" sz="1400" dirty="0" smtClean="0">
                  <a:solidFill>
                    <a:schemeClr val="accent3"/>
                  </a:solidFill>
                  <a:latin typeface="Arial" pitchFamily="-84" charset="0"/>
                </a:rPr>
                <a:t> </a:t>
              </a:r>
            </a:p>
            <a:p>
              <a:pPr marL="173038" indent="-173038">
                <a:spcAft>
                  <a:spcPts val="0"/>
                </a:spcAft>
                <a:tabLst>
                  <a:tab pos="173038" algn="l"/>
                </a:tabLst>
              </a:pPr>
              <a:r>
                <a:rPr lang="en-US" sz="1400" b="1" dirty="0" smtClean="0">
                  <a:solidFill>
                    <a:schemeClr val="bg2">
                      <a:lumMod val="75000"/>
                    </a:schemeClr>
                  </a:solidFill>
                  <a:latin typeface="Arial" pitchFamily="-84" charset="0"/>
                </a:rPr>
                <a:t>	TWINS 2</a:t>
              </a: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  <a:latin typeface="Arial" pitchFamily="-84" charset="0"/>
                </a:rPr>
                <a:t> (higher LAT)</a:t>
              </a:r>
            </a:p>
            <a:p>
              <a:pPr marL="173038" indent="-173038">
                <a:spcAft>
                  <a:spcPts val="600"/>
                </a:spcAft>
                <a:tabLst>
                  <a:tab pos="173038" algn="l"/>
                </a:tabLst>
              </a:pPr>
              <a:r>
                <a:rPr lang="en-US" sz="1400" baseline="0" dirty="0" smtClean="0">
                  <a:solidFill>
                    <a:schemeClr val="bg2">
                      <a:lumMod val="75000"/>
                    </a:schemeClr>
                  </a:solidFill>
                  <a:latin typeface="Arial" pitchFamily="-84" charset="0"/>
                </a:rPr>
                <a:t>	half as bright as</a:t>
              </a:r>
            </a:p>
            <a:p>
              <a:pPr marL="173038" indent="-173038">
                <a:spcAft>
                  <a:spcPts val="60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  <a:latin typeface="Arial" pitchFamily="-84" charset="0"/>
                </a:rPr>
                <a:t>	</a:t>
              </a:r>
              <a:r>
                <a:rPr lang="en-US" sz="1400" b="1" dirty="0" smtClean="0">
                  <a:solidFill>
                    <a:schemeClr val="bg2">
                      <a:lumMod val="75000"/>
                    </a:schemeClr>
                  </a:solidFill>
                  <a:latin typeface="Arial" pitchFamily="-84" charset="0"/>
                </a:rPr>
                <a:t>TWINS 1 </a:t>
              </a: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  <a:latin typeface="Arial" pitchFamily="-84" charset="0"/>
                </a:rPr>
                <a:t>(lower LAT)</a:t>
              </a:r>
            </a:p>
            <a:p>
              <a:pPr marL="173038" indent="-173038">
                <a:spcAft>
                  <a:spcPts val="600"/>
                </a:spcAft>
                <a:tabLst>
                  <a:tab pos="173038" algn="l"/>
                </a:tabLst>
              </a:pPr>
              <a:endParaRPr lang="en-US" sz="1400" baseline="0" dirty="0" smtClean="0">
                <a:solidFill>
                  <a:srgbClr val="FFFFFF"/>
                </a:solidFill>
                <a:latin typeface="Arial" pitchFamily="-84" charset="0"/>
              </a:endParaRPr>
            </a:p>
            <a:p>
              <a:pPr marL="173038" indent="-173038">
                <a:spcAft>
                  <a:spcPts val="60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•	</a:t>
              </a:r>
              <a:r>
                <a:rPr lang="en-US" sz="1400" b="1" dirty="0" smtClean="0">
                  <a:solidFill>
                    <a:srgbClr val="FFCC00"/>
                  </a:solidFill>
                  <a:latin typeface="Arial" pitchFamily="-84" charset="0"/>
                </a:rPr>
                <a:t>MLT and Energy </a:t>
              </a:r>
              <a:r>
                <a:rPr lang="en-US" sz="1400" b="1" dirty="0" err="1" smtClean="0">
                  <a:solidFill>
                    <a:srgbClr val="FFCC00"/>
                  </a:solidFill>
                  <a:latin typeface="Arial" pitchFamily="-84" charset="0"/>
                </a:rPr>
                <a:t>Dep</a:t>
              </a:r>
              <a:r>
                <a:rPr lang="en-US" sz="1400" b="1" dirty="0" smtClean="0">
                  <a:solidFill>
                    <a:srgbClr val="FFCC00"/>
                  </a:solidFill>
                  <a:latin typeface="Arial" pitchFamily="-84" charset="0"/>
                </a:rPr>
                <a:t>: </a:t>
              </a:r>
              <a:r>
                <a:rPr lang="en-US" sz="1400" dirty="0" err="1" smtClean="0">
                  <a:solidFill>
                    <a:srgbClr val="FFFFFF"/>
                  </a:solidFill>
                  <a:latin typeface="Arial" pitchFamily="-84" charset="0"/>
                </a:rPr>
                <a:t>Duskside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 PA anisotropy much higher—for lower energies.</a:t>
              </a:r>
              <a:endParaRPr lang="en-US" sz="1400" baseline="0" dirty="0">
                <a:solidFill>
                  <a:srgbClr val="FFFFFF"/>
                </a:solidFill>
                <a:latin typeface="Arial" pitchFamily="-8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 bwMode="auto">
          <a:xfrm>
            <a:off x="0" y="6822440"/>
            <a:ext cx="9144000" cy="4572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27"/>
          <p:cNvSpPr>
            <a:spLocks noChangeArrowheads="1"/>
          </p:cNvSpPr>
          <p:nvPr/>
        </p:nvSpPr>
        <p:spPr bwMode="auto">
          <a:xfrm>
            <a:off x="76200" y="2198400"/>
            <a:ext cx="2667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3038" indent="-173038">
              <a:spcAft>
                <a:spcPts val="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</a:t>
            </a:r>
            <a:r>
              <a:rPr lang="en-US" sz="1400" b="1" dirty="0" smtClean="0">
                <a:solidFill>
                  <a:srgbClr val="FFCC00"/>
                </a:solidFill>
                <a:latin typeface="Arial" pitchFamily="-84" charset="0"/>
              </a:rPr>
              <a:t>Low Altitude Emission:</a:t>
            </a:r>
            <a:endParaRPr lang="en-US" sz="1400" dirty="0" smtClean="0">
              <a:solidFill>
                <a:srgbClr val="FFFFFF"/>
              </a:solidFill>
              <a:latin typeface="Arial" pitchFamily="-84" charset="0"/>
            </a:endParaRPr>
          </a:p>
          <a:p>
            <a:pPr marL="173038" indent="-173038">
              <a:spcAft>
                <a:spcPts val="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	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-84" charset="0"/>
              </a:rPr>
              <a:t>LAEs</a:t>
            </a: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 are the ENA signature of ion precipitation</a:t>
            </a: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0" y="838200"/>
            <a:ext cx="91440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Local-Time Dependence of Precipitating Ion Spectra</a:t>
            </a:r>
            <a:endParaRPr lang="en-US" sz="1100" i="1" dirty="0" smtClean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981200" y="413311"/>
            <a:ext cx="6096000" cy="335989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sz="1600" b="1" dirty="0" smtClean="0">
                <a:solidFill>
                  <a:srgbClr val="FFFF99"/>
                </a:solidFill>
                <a:latin typeface="Arial Narrow"/>
                <a:cs typeface="Arial Narrow"/>
              </a:rPr>
              <a:t>2.   Ring Current Imaging    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(TWINS Mission)</a:t>
            </a:r>
            <a:endParaRPr lang="en-US" sz="900" i="1" dirty="0" smtClean="0">
              <a:solidFill>
                <a:schemeClr val="bg1">
                  <a:lumMod val="25000"/>
                  <a:lumOff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25" name="Rectangle 1027"/>
          <p:cNvSpPr>
            <a:spLocks noChangeArrowheads="1"/>
          </p:cNvSpPr>
          <p:nvPr/>
        </p:nvSpPr>
        <p:spPr bwMode="auto">
          <a:xfrm>
            <a:off x="457200" y="1295400"/>
            <a:ext cx="82296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i="1" dirty="0" smtClean="0">
                <a:solidFill>
                  <a:schemeClr val="folHlink"/>
                </a:solidFill>
                <a:latin typeface="Arial" pitchFamily="-84" charset="0"/>
              </a:rPr>
              <a:t>Goldstein et al.</a:t>
            </a:r>
            <a:r>
              <a:rPr lang="en-US" sz="1400" b="1" dirty="0" smtClean="0">
                <a:solidFill>
                  <a:schemeClr val="folHlink"/>
                </a:solidFill>
                <a:latin typeface="Arial" pitchFamily="-84" charset="0"/>
              </a:rPr>
              <a:t> [2013]</a:t>
            </a:r>
            <a:r>
              <a:rPr lang="en-US" sz="1400" dirty="0" smtClean="0">
                <a:solidFill>
                  <a:schemeClr val="folHlink"/>
                </a:solidFill>
                <a:latin typeface="Arial" pitchFamily="-84" charset="0"/>
              </a:rPr>
              <a:t>, </a:t>
            </a:r>
            <a:r>
              <a:rPr lang="en-US" sz="1400" i="1" dirty="0" smtClean="0">
                <a:solidFill>
                  <a:schemeClr val="folHlink"/>
                </a:solidFill>
                <a:latin typeface="Arial" pitchFamily="-84" charset="0"/>
              </a:rPr>
              <a:t>Goldstein and </a:t>
            </a:r>
            <a:r>
              <a:rPr lang="en-US" sz="1400" i="1" dirty="0" err="1" smtClean="0">
                <a:solidFill>
                  <a:schemeClr val="folHlink"/>
                </a:solidFill>
                <a:latin typeface="Arial" pitchFamily="-84" charset="0"/>
              </a:rPr>
              <a:t>McComas</a:t>
            </a:r>
            <a:r>
              <a:rPr lang="en-US" sz="1400" dirty="0" smtClean="0">
                <a:solidFill>
                  <a:schemeClr val="folHlink"/>
                </a:solidFill>
                <a:latin typeface="Arial" pitchFamily="-84" charset="0"/>
              </a:rPr>
              <a:t> [2013]</a:t>
            </a:r>
            <a:endParaRPr lang="en-US" sz="1400" i="1" dirty="0" smtClean="0">
              <a:solidFill>
                <a:schemeClr val="folHlink"/>
              </a:solidFill>
              <a:latin typeface="Arial" pitchFamily="-84" charset="0"/>
            </a:endParaRPr>
          </a:p>
          <a:p>
            <a:pPr marL="173038" indent="-173038" algn="ctr">
              <a:spcAft>
                <a:spcPts val="60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Stereo ENA imaging analysis of Low Altitude Emissions (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-84" charset="0"/>
              </a:rPr>
              <a:t>LAEs</a:t>
            </a: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) yields new ion precipitation data.</a:t>
            </a:r>
            <a:endParaRPr lang="en-US" sz="1400" baseline="0" dirty="0">
              <a:solidFill>
                <a:srgbClr val="FFFFFF"/>
              </a:solidFill>
              <a:latin typeface="Arial" pitchFamily="-84" charset="0"/>
            </a:endParaRPr>
          </a:p>
        </p:txBody>
      </p:sp>
      <p:pic>
        <p:nvPicPr>
          <p:cNvPr id="15" name="Picture 14" descr="LAE_Viewing_Geometry.jpg"/>
          <p:cNvPicPr>
            <a:picLocks noChangeAspect="1"/>
          </p:cNvPicPr>
          <p:nvPr/>
        </p:nvPicPr>
        <p:blipFill>
          <a:blip r:embed="rId4"/>
          <a:srcRect l="2433" t="13093" r="33567" b="4419"/>
          <a:stretch>
            <a:fillRect/>
          </a:stretch>
        </p:blipFill>
        <p:spPr>
          <a:xfrm>
            <a:off x="3804920" y="4432936"/>
            <a:ext cx="4183741" cy="2196464"/>
          </a:xfrm>
          <a:prstGeom prst="rect">
            <a:avLst/>
          </a:prstGeom>
        </p:spPr>
      </p:pic>
      <p:pic>
        <p:nvPicPr>
          <p:cNvPr id="18" name="Picture 17" descr="twinssr_Figure08.jpg"/>
          <p:cNvPicPr>
            <a:picLocks noChangeAspect="1"/>
          </p:cNvPicPr>
          <p:nvPr/>
        </p:nvPicPr>
        <p:blipFill>
          <a:blip r:embed="rId5"/>
          <a:srcRect l="6638" t="8989" r="6301" b="51059"/>
          <a:stretch>
            <a:fillRect/>
          </a:stretch>
        </p:blipFill>
        <p:spPr>
          <a:xfrm>
            <a:off x="2895600" y="1981199"/>
            <a:ext cx="6096000" cy="220980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-12192" y="1981200"/>
            <a:ext cx="9168384" cy="4876800"/>
            <a:chOff x="-12192" y="1981200"/>
            <a:chExt cx="9168384" cy="4876800"/>
          </a:xfrm>
        </p:grpSpPr>
        <p:grpSp>
          <p:nvGrpSpPr>
            <p:cNvPr id="36" name="Group 35"/>
            <p:cNvGrpSpPr/>
            <p:nvPr/>
          </p:nvGrpSpPr>
          <p:grpSpPr>
            <a:xfrm>
              <a:off x="-12192" y="1981200"/>
              <a:ext cx="2907792" cy="2286000"/>
              <a:chOff x="-12192" y="1981200"/>
              <a:chExt cx="2907792" cy="2286000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6">
                <a:alphaModFix/>
                <a:lum bright="-37000" contrast="-49000"/>
              </a:blip>
              <a:srcRect t="20318" r="68285" b="42331"/>
              <a:stretch>
                <a:fillRect/>
              </a:stretch>
            </p:blipFill>
            <p:spPr>
              <a:xfrm>
                <a:off x="-12192" y="1981200"/>
                <a:ext cx="2907792" cy="2286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/>
              <a:srcRect t="25741" b="7426"/>
              <a:stretch>
                <a:fillRect/>
              </a:stretch>
            </p:blipFill>
            <p:spPr>
              <a:xfrm>
                <a:off x="147320" y="3012440"/>
                <a:ext cx="2514600" cy="502920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29" name="Rectangle 1027"/>
              <p:cNvSpPr>
                <a:spLocks noChangeArrowheads="1"/>
              </p:cNvSpPr>
              <p:nvPr/>
            </p:nvSpPr>
            <p:spPr bwMode="auto">
              <a:xfrm>
                <a:off x="76200" y="2020431"/>
                <a:ext cx="2667000" cy="954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173038" indent="-173038">
                  <a:spcAft>
                    <a:spcPts val="0"/>
                  </a:spcAft>
                  <a:tabLst>
                    <a:tab pos="173038" algn="l"/>
                  </a:tabLst>
                </a:pPr>
                <a:r>
                  <a:rPr lang="en-US" sz="1400" dirty="0" smtClean="0">
                    <a:solidFill>
                      <a:srgbClr val="FFFFFF"/>
                    </a:solidFill>
                    <a:latin typeface="Arial" pitchFamily="-84" charset="0"/>
                  </a:rPr>
                  <a:t>•	</a:t>
                </a:r>
                <a:r>
                  <a:rPr lang="en-US" sz="1400" b="1" dirty="0" smtClean="0">
                    <a:solidFill>
                      <a:srgbClr val="FFCC00"/>
                    </a:solidFill>
                    <a:latin typeface="Arial" pitchFamily="-84" charset="0"/>
                  </a:rPr>
                  <a:t>Thick Target Analysis:</a:t>
                </a:r>
              </a:p>
              <a:p>
                <a:pPr marL="173038" indent="-173038">
                  <a:spcAft>
                    <a:spcPts val="0"/>
                  </a:spcAft>
                  <a:tabLst>
                    <a:tab pos="173038" algn="l"/>
                  </a:tabLst>
                </a:pPr>
                <a:r>
                  <a:rPr lang="en-US" sz="1400" dirty="0" smtClean="0">
                    <a:solidFill>
                      <a:schemeClr val="bg2"/>
                    </a:solidFill>
                    <a:latin typeface="Arial" pitchFamily="-1" charset="0"/>
                  </a:rPr>
                  <a:t>	[</a:t>
                </a:r>
                <a:r>
                  <a:rPr lang="en-US" sz="1400" i="1" dirty="0" err="1" smtClean="0">
                    <a:solidFill>
                      <a:schemeClr val="bg2"/>
                    </a:solidFill>
                    <a:latin typeface="Arial" pitchFamily="-1" charset="0"/>
                  </a:rPr>
                  <a:t>Bazell</a:t>
                </a:r>
                <a:r>
                  <a:rPr lang="en-US" sz="1400" i="1" dirty="0" smtClean="0">
                    <a:solidFill>
                      <a:schemeClr val="bg2"/>
                    </a:solidFill>
                    <a:latin typeface="Arial" pitchFamily="-1" charset="0"/>
                  </a:rPr>
                  <a:t> </a:t>
                </a:r>
                <a:r>
                  <a:rPr lang="en-US" sz="1400" i="1" dirty="0" smtClean="0">
                    <a:solidFill>
                      <a:schemeClr val="bg2"/>
                    </a:solidFill>
                    <a:latin typeface="Arial" pitchFamily="-1" charset="0"/>
                  </a:rPr>
                  <a:t>et al., </a:t>
                </a:r>
                <a:r>
                  <a:rPr lang="en-US" sz="1400" dirty="0" smtClean="0">
                    <a:solidFill>
                      <a:schemeClr val="bg2"/>
                    </a:solidFill>
                    <a:latin typeface="Arial" pitchFamily="-1" charset="0"/>
                  </a:rPr>
                  <a:t>2010]</a:t>
                </a:r>
                <a:endParaRPr lang="en-US" sz="1400" dirty="0" smtClean="0">
                  <a:solidFill>
                    <a:srgbClr val="FFFFFF"/>
                  </a:solidFill>
                  <a:latin typeface="Arial" pitchFamily="-84" charset="0"/>
                </a:endParaRPr>
              </a:p>
              <a:p>
                <a:pPr marL="173038" indent="-173038">
                  <a:spcAft>
                    <a:spcPts val="0"/>
                  </a:spcAft>
                  <a:tabLst>
                    <a:tab pos="173038" algn="l"/>
                  </a:tabLst>
                </a:pPr>
                <a:r>
                  <a:rPr lang="en-US" sz="1400" dirty="0" smtClean="0">
                    <a:solidFill>
                      <a:srgbClr val="FFFFFF"/>
                    </a:solidFill>
                    <a:latin typeface="Arial" pitchFamily="-84" charset="0"/>
                  </a:rPr>
                  <a:t>	Multiple charge exchange &amp; stripping interactions</a:t>
                </a: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alphaModFix/>
              <a:lum bright="-37000" contrast="-49000"/>
            </a:blip>
            <a:srcRect l="133" t="56424"/>
            <a:stretch>
              <a:fillRect/>
            </a:stretch>
          </p:blipFill>
          <p:spPr>
            <a:xfrm>
              <a:off x="0" y="4191000"/>
              <a:ext cx="9156192" cy="26670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9" name="Group 38"/>
          <p:cNvGrpSpPr/>
          <p:nvPr/>
        </p:nvGrpSpPr>
        <p:grpSpPr>
          <a:xfrm>
            <a:off x="76200" y="3733800"/>
            <a:ext cx="5867400" cy="2895600"/>
            <a:chOff x="76200" y="3733800"/>
            <a:chExt cx="5867400" cy="2895600"/>
          </a:xfrm>
        </p:grpSpPr>
        <p:pic>
          <p:nvPicPr>
            <p:cNvPr id="19" name="Picture 18" descr="twinssr_Figure08.jpg"/>
            <p:cNvPicPr>
              <a:picLocks noChangeAspect="1"/>
            </p:cNvPicPr>
            <p:nvPr/>
          </p:nvPicPr>
          <p:blipFill>
            <a:blip r:embed="rId5"/>
            <a:srcRect l="1440" t="53403" r="50481" b="538"/>
            <a:stretch>
              <a:fillRect/>
            </a:stretch>
          </p:blipFill>
          <p:spPr>
            <a:xfrm>
              <a:off x="3124200" y="4495800"/>
              <a:ext cx="2819400" cy="2133600"/>
            </a:xfrm>
            <a:prstGeom prst="rect">
              <a:avLst/>
            </a:prstGeom>
          </p:spPr>
        </p:pic>
        <p:pic>
          <p:nvPicPr>
            <p:cNvPr id="22" name="Picture 21" descr="Untitled-1b.jpg"/>
            <p:cNvPicPr>
              <a:picLocks noChangeAspect="1"/>
            </p:cNvPicPr>
            <p:nvPr/>
          </p:nvPicPr>
          <p:blipFill>
            <a:blip r:embed="rId8"/>
            <a:srcRect l="-4853" t="14400" r="-1904" b="4000"/>
            <a:stretch>
              <a:fillRect/>
            </a:stretch>
          </p:blipFill>
          <p:spPr>
            <a:xfrm>
              <a:off x="1371600" y="4495800"/>
              <a:ext cx="1676400" cy="1295400"/>
            </a:xfrm>
            <a:prstGeom prst="rect">
              <a:avLst/>
            </a:prstGeom>
          </p:spPr>
        </p:pic>
        <p:sp>
          <p:nvSpPr>
            <p:cNvPr id="35" name="Rectangle 1027"/>
            <p:cNvSpPr>
              <a:spLocks noChangeArrowheads="1"/>
            </p:cNvSpPr>
            <p:nvPr/>
          </p:nvSpPr>
          <p:spPr bwMode="auto">
            <a:xfrm>
              <a:off x="76200" y="3733800"/>
              <a:ext cx="266700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173038" indent="-173038">
                <a:spcAft>
                  <a:spcPts val="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•	</a:t>
              </a:r>
              <a:r>
                <a:rPr lang="en-US" sz="1400" b="1" dirty="0" smtClean="0">
                  <a:solidFill>
                    <a:srgbClr val="FFCC00"/>
                  </a:solidFill>
                  <a:latin typeface="Arial" pitchFamily="-84" charset="0"/>
                </a:rPr>
                <a:t>Validation of TTA Analysis:</a:t>
              </a:r>
            </a:p>
            <a:p>
              <a:pPr marL="173038" indent="-173038">
                <a:spcAft>
                  <a:spcPts val="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	Simultaneous NOAA data agrees with TWINS ions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6200" y="4495800"/>
            <a:ext cx="8839200" cy="2133600"/>
            <a:chOff x="76200" y="4495800"/>
            <a:chExt cx="8839200" cy="2133600"/>
          </a:xfrm>
        </p:grpSpPr>
        <p:sp>
          <p:nvSpPr>
            <p:cNvPr id="21" name="Rectangle 1027"/>
            <p:cNvSpPr>
              <a:spLocks noChangeArrowheads="1"/>
            </p:cNvSpPr>
            <p:nvPr/>
          </p:nvSpPr>
          <p:spPr bwMode="auto">
            <a:xfrm>
              <a:off x="76200" y="5856000"/>
              <a:ext cx="266700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173038" indent="-173038">
                <a:spcAft>
                  <a:spcPts val="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•	</a:t>
              </a:r>
              <a:r>
                <a:rPr lang="en-US" sz="1400" b="1" dirty="0" smtClean="0">
                  <a:solidFill>
                    <a:srgbClr val="FFCC00"/>
                  </a:solidFill>
                  <a:latin typeface="Arial" pitchFamily="-84" charset="0"/>
                </a:rPr>
                <a:t>MLT Dependence:</a:t>
              </a:r>
              <a:endParaRPr lang="en-US" sz="1400" dirty="0" smtClean="0">
                <a:solidFill>
                  <a:srgbClr val="FFFFFF"/>
                </a:solidFill>
                <a:latin typeface="Arial" pitchFamily="-84" charset="0"/>
              </a:endParaRPr>
            </a:p>
            <a:p>
              <a:pPr marL="173038" indent="-173038">
                <a:spcAft>
                  <a:spcPts val="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	More peaked spectra (higher avg. energy) near dusk</a:t>
              </a:r>
            </a:p>
          </p:txBody>
        </p:sp>
        <p:pic>
          <p:nvPicPr>
            <p:cNvPr id="27" name="Picture 26" descr="twinssr_Figure08.jpg"/>
            <p:cNvPicPr>
              <a:picLocks noChangeAspect="1"/>
            </p:cNvPicPr>
            <p:nvPr/>
          </p:nvPicPr>
          <p:blipFill>
            <a:blip r:embed="rId5"/>
            <a:srcRect l="49519" t="53403" r="-197" b="538"/>
            <a:stretch>
              <a:fillRect/>
            </a:stretch>
          </p:blipFill>
          <p:spPr>
            <a:xfrm>
              <a:off x="5943600" y="4495800"/>
              <a:ext cx="2971800" cy="2133600"/>
            </a:xfrm>
            <a:prstGeom prst="rect">
              <a:avLst/>
            </a:prstGeom>
          </p:spPr>
        </p:pic>
      </p:grpSp>
      <p:sp>
        <p:nvSpPr>
          <p:cNvPr id="31" name="Rectangle 30"/>
          <p:cNvSpPr/>
          <p:nvPr/>
        </p:nvSpPr>
        <p:spPr bwMode="auto">
          <a:xfrm>
            <a:off x="0" y="6822440"/>
            <a:ext cx="9144000" cy="4572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27"/>
          <p:cNvSpPr>
            <a:spLocks noChangeArrowheads="1"/>
          </p:cNvSpPr>
          <p:nvPr/>
        </p:nvSpPr>
        <p:spPr bwMode="auto">
          <a:xfrm>
            <a:off x="152400" y="2198400"/>
            <a:ext cx="22860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3038" indent="-173038">
              <a:spcAft>
                <a:spcPts val="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</a:t>
            </a:r>
            <a:r>
              <a:rPr lang="en-US" sz="1400" b="1" dirty="0" smtClean="0">
                <a:solidFill>
                  <a:srgbClr val="FFCC00"/>
                </a:solidFill>
                <a:latin typeface="Arial" pitchFamily="-84" charset="0"/>
              </a:rPr>
              <a:t>CME-Driven Storm:</a:t>
            </a:r>
            <a:endParaRPr lang="en-US" sz="1400" dirty="0" smtClean="0">
              <a:solidFill>
                <a:srgbClr val="FFFFFF"/>
              </a:solidFill>
              <a:latin typeface="Arial" pitchFamily="-84" charset="0"/>
            </a:endParaRPr>
          </a:p>
          <a:p>
            <a:pPr marL="173038" indent="-173038">
              <a:spcAft>
                <a:spcPts val="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	Shock arrival at 8:26 on 5 Apr 2010</a:t>
            </a:r>
          </a:p>
          <a:p>
            <a:pPr marL="173038" indent="-173038">
              <a:spcAft>
                <a:spcPts val="0"/>
              </a:spcAft>
              <a:tabLst>
                <a:tab pos="173038" algn="l"/>
              </a:tabLst>
            </a:pPr>
            <a:endParaRPr lang="en-US" sz="1400" dirty="0" smtClean="0">
              <a:solidFill>
                <a:srgbClr val="FFFFFF"/>
              </a:solidFill>
              <a:latin typeface="Arial" pitchFamily="-84" charset="0"/>
            </a:endParaRPr>
          </a:p>
          <a:p>
            <a:pPr marL="173038" indent="-173038">
              <a:spcAft>
                <a:spcPts val="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Globally enhanced 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-84" charset="0"/>
              </a:rPr>
              <a:t>ENAs</a:t>
            </a: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 in response to shock</a:t>
            </a:r>
          </a:p>
          <a:p>
            <a:pPr marL="173038" indent="-173038">
              <a:spcAft>
                <a:spcPts val="0"/>
              </a:spcAft>
              <a:tabLst>
                <a:tab pos="173038" algn="l"/>
              </a:tabLst>
            </a:pPr>
            <a:endParaRPr lang="en-US" sz="1400" dirty="0" smtClean="0">
              <a:solidFill>
                <a:srgbClr val="FFFFFF"/>
              </a:solidFill>
              <a:latin typeface="Arial" pitchFamily="-84" charset="0"/>
            </a:endParaRPr>
          </a:p>
          <a:p>
            <a:pPr marL="173038" indent="-173038">
              <a:spcAft>
                <a:spcPts val="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Enhanced 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-84" charset="0"/>
              </a:rPr>
              <a:t>LAEs</a:t>
            </a: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 (ion precipitation) ~20 min later</a:t>
            </a: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0" y="838200"/>
            <a:ext cx="91440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Multi-scale </a:t>
            </a:r>
            <a:r>
              <a:rPr lang="en-US" b="1" dirty="0" err="1" smtClean="0">
                <a:solidFill>
                  <a:srgbClr val="FFFF00"/>
                </a:solidFill>
                <a:latin typeface="Arial Narrow"/>
                <a:cs typeface="Arial Narrow"/>
              </a:rPr>
              <a:t>Magnetospheric</a:t>
            </a: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 Imaging</a:t>
            </a:r>
            <a:endParaRPr lang="en-US" sz="1100" i="1" dirty="0" smtClean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981200" y="413311"/>
            <a:ext cx="6096000" cy="335989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sz="1600" b="1" dirty="0" smtClean="0">
                <a:solidFill>
                  <a:srgbClr val="FFFF99"/>
                </a:solidFill>
                <a:latin typeface="Arial Narrow"/>
                <a:cs typeface="Arial Narrow"/>
              </a:rPr>
              <a:t>2.   Ring Current Imaging    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(TWINS and IBEX)</a:t>
            </a:r>
            <a:endParaRPr lang="en-US" sz="900" i="1" dirty="0" smtClean="0">
              <a:solidFill>
                <a:schemeClr val="bg1">
                  <a:lumMod val="25000"/>
                  <a:lumOff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25" name="Rectangle 1027"/>
          <p:cNvSpPr>
            <a:spLocks noChangeArrowheads="1"/>
          </p:cNvSpPr>
          <p:nvPr/>
        </p:nvSpPr>
        <p:spPr bwMode="auto">
          <a:xfrm>
            <a:off x="457200" y="1295400"/>
            <a:ext cx="82296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i="1" dirty="0" err="1" smtClean="0">
                <a:solidFill>
                  <a:schemeClr val="folHlink"/>
                </a:solidFill>
                <a:latin typeface="Arial" pitchFamily="-84" charset="0"/>
              </a:rPr>
              <a:t>McComas</a:t>
            </a:r>
            <a:r>
              <a:rPr lang="en-US" sz="1400" b="1" i="1" dirty="0" smtClean="0">
                <a:solidFill>
                  <a:schemeClr val="folHlink"/>
                </a:solidFill>
                <a:latin typeface="Arial" pitchFamily="-84" charset="0"/>
              </a:rPr>
              <a:t> et al.</a:t>
            </a:r>
            <a:r>
              <a:rPr lang="en-US" sz="1400" b="1" dirty="0" smtClean="0">
                <a:solidFill>
                  <a:schemeClr val="folHlink"/>
                </a:solidFill>
                <a:latin typeface="Arial" pitchFamily="-84" charset="0"/>
              </a:rPr>
              <a:t> [2012]</a:t>
            </a:r>
            <a:r>
              <a:rPr lang="en-US" sz="1400" dirty="0" smtClean="0">
                <a:solidFill>
                  <a:schemeClr val="folHlink"/>
                </a:solidFill>
                <a:latin typeface="Arial" pitchFamily="-84" charset="0"/>
              </a:rPr>
              <a:t>, </a:t>
            </a:r>
            <a:r>
              <a:rPr lang="en-US" sz="1400" i="1" dirty="0" smtClean="0">
                <a:solidFill>
                  <a:schemeClr val="folHlink"/>
                </a:solidFill>
                <a:latin typeface="Arial" pitchFamily="-84" charset="0"/>
              </a:rPr>
              <a:t>Goldstein and </a:t>
            </a:r>
            <a:r>
              <a:rPr lang="en-US" sz="1400" i="1" dirty="0" err="1" smtClean="0">
                <a:solidFill>
                  <a:schemeClr val="folHlink"/>
                </a:solidFill>
                <a:latin typeface="Arial" pitchFamily="-84" charset="0"/>
              </a:rPr>
              <a:t>McComas</a:t>
            </a:r>
            <a:r>
              <a:rPr lang="en-US" sz="1400" dirty="0" smtClean="0">
                <a:solidFill>
                  <a:schemeClr val="folHlink"/>
                </a:solidFill>
                <a:latin typeface="Arial" pitchFamily="-84" charset="0"/>
              </a:rPr>
              <a:t> [2013]</a:t>
            </a:r>
            <a:endParaRPr lang="en-US" sz="1400" i="1" dirty="0" smtClean="0">
              <a:solidFill>
                <a:schemeClr val="folHlink"/>
              </a:solidFill>
              <a:latin typeface="Arial" pitchFamily="-84" charset="0"/>
            </a:endParaRPr>
          </a:p>
          <a:p>
            <a:pPr marL="173038" indent="-173038" algn="ctr">
              <a:spcAft>
                <a:spcPts val="60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TWINS and IBEX ENA imaging obtain a truly global view of the arrival of an interplanetary shock.</a:t>
            </a:r>
            <a:endParaRPr lang="en-US" sz="1400" baseline="0" dirty="0">
              <a:solidFill>
                <a:srgbClr val="FFFFFF"/>
              </a:solidFill>
              <a:latin typeface="Arial" pitchFamily="-84" charset="0"/>
            </a:endParaRPr>
          </a:p>
        </p:txBody>
      </p:sp>
      <p:pic>
        <p:nvPicPr>
          <p:cNvPr id="20" name="Picture 19" descr="twinssr_Figure1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132" y="2067471"/>
            <a:ext cx="6323468" cy="463812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0" y="838200"/>
            <a:ext cx="91440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b="1" dirty="0" err="1" smtClean="0">
                <a:solidFill>
                  <a:srgbClr val="FFFF00"/>
                </a:solidFill>
                <a:latin typeface="Arial Narrow"/>
                <a:cs typeface="Arial Narrow"/>
              </a:rPr>
              <a:t>Postmidnight</a:t>
            </a: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 Ring Current Peak:  RC-I Coupling</a:t>
            </a:r>
            <a:endParaRPr lang="en-US" sz="1100" i="1" dirty="0" smtClean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  <p:sp>
        <p:nvSpPr>
          <p:cNvPr id="24" name="Rectangle 1027"/>
          <p:cNvSpPr>
            <a:spLocks noChangeArrowheads="1"/>
          </p:cNvSpPr>
          <p:nvPr/>
        </p:nvSpPr>
        <p:spPr bwMode="auto">
          <a:xfrm>
            <a:off x="76200" y="2819401"/>
            <a:ext cx="2362200" cy="255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3038" indent="-173038">
              <a:spcAft>
                <a:spcPts val="60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</a:t>
            </a:r>
            <a:r>
              <a:rPr lang="en-US" sz="1400" b="1" dirty="0" smtClean="0">
                <a:solidFill>
                  <a:srgbClr val="FFCC00"/>
                </a:solidFill>
                <a:latin typeface="Arial" pitchFamily="-84" charset="0"/>
              </a:rPr>
              <a:t>RC peak</a:t>
            </a: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 (27-39 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-84" charset="0"/>
              </a:rPr>
              <a:t>keV</a:t>
            </a: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) in 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-84" charset="0"/>
              </a:rPr>
              <a:t>postmidnight</a:t>
            </a: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 MLT sector.</a:t>
            </a:r>
          </a:p>
          <a:p>
            <a:pPr marL="173038" indent="-173038">
              <a:spcAft>
                <a:spcPts val="600"/>
              </a:spcAft>
              <a:tabLst>
                <a:tab pos="173038" algn="l"/>
              </a:tabLst>
            </a:pPr>
            <a:endParaRPr lang="en-US" sz="1400" baseline="0" dirty="0" smtClean="0">
              <a:solidFill>
                <a:srgbClr val="FFFFFF"/>
              </a:solidFill>
              <a:latin typeface="Arial" pitchFamily="-84" charset="0"/>
            </a:endParaRPr>
          </a:p>
          <a:p>
            <a:pPr marL="173038" indent="-173038">
              <a:spcAft>
                <a:spcPts val="60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CRCM, with self-consistent Region 2 coupling, reproduces eastward-skewed peak.</a:t>
            </a:r>
          </a:p>
          <a:p>
            <a:pPr marL="173038" indent="-173038">
              <a:spcAft>
                <a:spcPts val="600"/>
              </a:spcAft>
              <a:tabLst>
                <a:tab pos="173038" algn="l"/>
              </a:tabLst>
            </a:pPr>
            <a:endParaRPr lang="en-US" sz="1400" baseline="0" dirty="0" smtClean="0">
              <a:solidFill>
                <a:srgbClr val="FFFFFF"/>
              </a:solidFill>
              <a:latin typeface="Arial" pitchFamily="-84" charset="0"/>
            </a:endParaRPr>
          </a:p>
          <a:p>
            <a:pPr marL="173038" indent="-173038">
              <a:spcAft>
                <a:spcPts val="60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Weimer (empirical model) does not.</a:t>
            </a:r>
            <a:endParaRPr lang="en-US" sz="1400" baseline="0" dirty="0">
              <a:solidFill>
                <a:srgbClr val="FFFFFF"/>
              </a:solidFill>
              <a:latin typeface="Arial" pitchFamily="-84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981200" y="413311"/>
            <a:ext cx="6096000" cy="335989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sz="1600" b="1" dirty="0" smtClean="0">
                <a:solidFill>
                  <a:srgbClr val="FFFF99"/>
                </a:solidFill>
                <a:latin typeface="Arial Narrow"/>
                <a:cs typeface="Arial Narrow"/>
              </a:rPr>
              <a:t>2.   Ring Current Imaging    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(IMAGE Mission)</a:t>
            </a:r>
            <a:endParaRPr lang="en-US" sz="900" i="1" dirty="0" smtClean="0">
              <a:solidFill>
                <a:schemeClr val="bg1">
                  <a:lumMod val="25000"/>
                  <a:lumOff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25" name="Rectangle 1027"/>
          <p:cNvSpPr>
            <a:spLocks noChangeArrowheads="1"/>
          </p:cNvSpPr>
          <p:nvPr/>
        </p:nvSpPr>
        <p:spPr bwMode="auto">
          <a:xfrm>
            <a:off x="457200" y="1295400"/>
            <a:ext cx="8229600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i="1" dirty="0" smtClean="0">
                <a:solidFill>
                  <a:schemeClr val="folHlink"/>
                </a:solidFill>
                <a:latin typeface="Arial" pitchFamily="-84" charset="0"/>
              </a:rPr>
              <a:t>Brandt et al.</a:t>
            </a:r>
            <a:r>
              <a:rPr lang="en-US" sz="1400" b="1" dirty="0" smtClean="0">
                <a:solidFill>
                  <a:schemeClr val="folHlink"/>
                </a:solidFill>
                <a:latin typeface="Arial" pitchFamily="-84" charset="0"/>
              </a:rPr>
              <a:t> [2002],  </a:t>
            </a:r>
            <a:r>
              <a:rPr lang="en-US" sz="1400" b="1" i="1" dirty="0" err="1" smtClean="0">
                <a:solidFill>
                  <a:schemeClr val="folHlink"/>
                </a:solidFill>
                <a:latin typeface="Arial" pitchFamily="-84" charset="0"/>
              </a:rPr>
              <a:t>Fok</a:t>
            </a:r>
            <a:r>
              <a:rPr lang="en-US" sz="1400" b="1" i="1" dirty="0" smtClean="0">
                <a:solidFill>
                  <a:schemeClr val="folHlink"/>
                </a:solidFill>
                <a:latin typeface="Arial" pitchFamily="-84" charset="0"/>
              </a:rPr>
              <a:t> et al.</a:t>
            </a:r>
            <a:r>
              <a:rPr lang="en-US" sz="1400" b="1" dirty="0" smtClean="0">
                <a:solidFill>
                  <a:schemeClr val="folHlink"/>
                </a:solidFill>
                <a:latin typeface="Arial" pitchFamily="-84" charset="0"/>
              </a:rPr>
              <a:t> [2003], </a:t>
            </a:r>
            <a:r>
              <a:rPr lang="en-US" sz="1400" b="1" i="1" dirty="0" smtClean="0">
                <a:solidFill>
                  <a:schemeClr val="folHlink"/>
                </a:solidFill>
                <a:latin typeface="Arial" pitchFamily="-84" charset="0"/>
              </a:rPr>
              <a:t> </a:t>
            </a:r>
            <a:r>
              <a:rPr lang="en-US" sz="1400" i="1" dirty="0" smtClean="0">
                <a:solidFill>
                  <a:schemeClr val="folHlink"/>
                </a:solidFill>
                <a:latin typeface="Arial" pitchFamily="-84" charset="0"/>
              </a:rPr>
              <a:t>Burch </a:t>
            </a:r>
            <a:r>
              <a:rPr lang="en-US" sz="1400" dirty="0" smtClean="0">
                <a:solidFill>
                  <a:schemeClr val="folHlink"/>
                </a:solidFill>
                <a:latin typeface="Arial" pitchFamily="-84" charset="0"/>
              </a:rPr>
              <a:t>[2005]</a:t>
            </a:r>
            <a:endParaRPr lang="en-US" sz="1400" i="1" dirty="0" smtClean="0">
              <a:solidFill>
                <a:schemeClr val="folHlink"/>
              </a:solidFill>
              <a:latin typeface="Arial" pitchFamily="-84" charset="0"/>
            </a:endParaRPr>
          </a:p>
          <a:p>
            <a:pPr marL="173038" indent="-173038" algn="ctr">
              <a:spcAft>
                <a:spcPts val="60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Ring current imaging showed the peak of the ring current “skewed” eastward, contradicting “classic” RC theory but in agreement with models that include strong coupling via Region 2 currents.</a:t>
            </a:r>
            <a:endParaRPr lang="en-US" sz="1400" baseline="0" dirty="0">
              <a:solidFill>
                <a:srgbClr val="FFFFFF"/>
              </a:solidFill>
              <a:latin typeface="Arial" pitchFamily="-84" charset="0"/>
            </a:endParaRPr>
          </a:p>
        </p:txBody>
      </p:sp>
      <p:grpSp>
        <p:nvGrpSpPr>
          <p:cNvPr id="2" name="Group 88"/>
          <p:cNvGrpSpPr>
            <a:grpSpLocks noChangeAspect="1"/>
          </p:cNvGrpSpPr>
          <p:nvPr/>
        </p:nvGrpSpPr>
        <p:grpSpPr>
          <a:xfrm>
            <a:off x="2514600" y="2283023"/>
            <a:ext cx="6248400" cy="3355777"/>
            <a:chOff x="2438400" y="2283023"/>
            <a:chExt cx="6248400" cy="3355777"/>
          </a:xfrm>
        </p:grpSpPr>
        <p:grpSp>
          <p:nvGrpSpPr>
            <p:cNvPr id="3" name="Group 51"/>
            <p:cNvGrpSpPr>
              <a:grpSpLocks noChangeAspect="1"/>
            </p:cNvGrpSpPr>
            <p:nvPr/>
          </p:nvGrpSpPr>
          <p:grpSpPr>
            <a:xfrm>
              <a:off x="2438400" y="2639199"/>
              <a:ext cx="2133600" cy="2999601"/>
              <a:chOff x="1676400" y="353198"/>
              <a:chExt cx="2133600" cy="2999601"/>
            </a:xfrm>
          </p:grpSpPr>
          <p:grpSp>
            <p:nvGrpSpPr>
              <p:cNvPr id="4" name="Group 22"/>
              <p:cNvGrpSpPr/>
              <p:nvPr/>
            </p:nvGrpSpPr>
            <p:grpSpPr>
              <a:xfrm>
                <a:off x="1676400" y="353198"/>
                <a:ext cx="2133600" cy="2999601"/>
                <a:chOff x="2971800" y="2971799"/>
                <a:chExt cx="2133600" cy="2999601"/>
              </a:xfrm>
            </p:grpSpPr>
            <p:sp>
              <p:nvSpPr>
                <p:cNvPr id="46" name="Rectangle 45"/>
                <p:cNvSpPr/>
                <p:nvPr/>
              </p:nvSpPr>
              <p:spPr bwMode="auto">
                <a:xfrm>
                  <a:off x="2971800" y="2971799"/>
                  <a:ext cx="2133600" cy="2999601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1" charset="0"/>
                  </a:endParaRPr>
                </a:p>
              </p:txBody>
            </p:sp>
            <p:sp>
              <p:nvSpPr>
                <p:cNvPr id="48" name="Rectangle 1027"/>
                <p:cNvSpPr>
                  <a:spLocks noChangeArrowheads="1"/>
                </p:cNvSpPr>
                <p:nvPr/>
              </p:nvSpPr>
              <p:spPr bwMode="auto">
                <a:xfrm>
                  <a:off x="3048000" y="3061691"/>
                  <a:ext cx="1905000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Aft>
                      <a:spcPts val="0"/>
                    </a:spcAft>
                    <a:tabLst>
                      <a:tab pos="1025525" algn="l"/>
                      <a:tab pos="2112963" algn="l"/>
                    </a:tabLst>
                  </a:pPr>
                  <a:r>
                    <a:rPr lang="en-US" sz="1200" dirty="0" smtClean="0">
                      <a:solidFill>
                        <a:srgbClr val="FFFF99"/>
                      </a:solidFill>
                      <a:latin typeface="Arial" pitchFamily="-84" charset="0"/>
                    </a:rPr>
                    <a:t>IMAGE HENA 	27-39 </a:t>
                  </a:r>
                  <a:r>
                    <a:rPr lang="en-US" sz="1200" dirty="0" err="1" smtClean="0">
                      <a:solidFill>
                        <a:srgbClr val="FFFF99"/>
                      </a:solidFill>
                      <a:latin typeface="Arial" pitchFamily="-84" charset="0"/>
                    </a:rPr>
                    <a:t>keV</a:t>
                  </a:r>
                  <a:endParaRPr lang="en-US" sz="1200" dirty="0" smtClean="0">
                    <a:solidFill>
                      <a:srgbClr val="FFFF99"/>
                    </a:solidFill>
                    <a:latin typeface="Arial" pitchFamily="-84" charset="0"/>
                  </a:endParaRPr>
                </a:p>
                <a:p>
                  <a:pPr>
                    <a:spcAft>
                      <a:spcPts val="0"/>
                    </a:spcAft>
                    <a:tabLst>
                      <a:tab pos="1025525" algn="l"/>
                      <a:tab pos="2112963" algn="l"/>
                    </a:tabLst>
                  </a:pPr>
                  <a:r>
                    <a:rPr lang="en-US" sz="1200" dirty="0" smtClean="0">
                      <a:solidFill>
                        <a:srgbClr val="FFFFFF"/>
                      </a:solidFill>
                      <a:latin typeface="Arial" pitchFamily="-84" charset="0"/>
                    </a:rPr>
                    <a:t>12 Aug 2000, 11:00 UT</a:t>
                  </a:r>
                </a:p>
              </p:txBody>
            </p:sp>
          </p:grpSp>
          <p:grpSp>
            <p:nvGrpSpPr>
              <p:cNvPr id="5" name="Group 26"/>
              <p:cNvGrpSpPr/>
              <p:nvPr/>
            </p:nvGrpSpPr>
            <p:grpSpPr>
              <a:xfrm>
                <a:off x="1828800" y="2733199"/>
                <a:ext cx="1905000" cy="314796"/>
                <a:chOff x="4800601" y="2561361"/>
                <a:chExt cx="2465940" cy="407494"/>
              </a:xfrm>
            </p:grpSpPr>
            <p:pic>
              <p:nvPicPr>
                <p:cNvPr id="44" name="Picture 43" descr="Screen Shot 2014-02-06 at 5.13.20 PM.png"/>
                <p:cNvPicPr>
                  <a:picLocks noChangeAspect="1"/>
                </p:cNvPicPr>
                <p:nvPr/>
              </p:nvPicPr>
              <p:blipFill>
                <a:blip r:embed="rId4"/>
                <a:srcRect l="80786" t="91790" r="3475" b="5323"/>
                <a:stretch>
                  <a:fillRect/>
                </a:stretch>
              </p:blipFill>
              <p:spPr>
                <a:xfrm>
                  <a:off x="4953000" y="2561361"/>
                  <a:ext cx="2057400" cy="10287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p:spPr>
            </p:pic>
            <p:sp>
              <p:nvSpPr>
                <p:cNvPr id="45" name="Rectangle 1027"/>
                <p:cNvSpPr>
                  <a:spLocks noChangeArrowheads="1"/>
                </p:cNvSpPr>
                <p:nvPr/>
              </p:nvSpPr>
              <p:spPr bwMode="auto">
                <a:xfrm>
                  <a:off x="4800601" y="2650131"/>
                  <a:ext cx="2465940" cy="3187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Aft>
                      <a:spcPts val="1200"/>
                    </a:spcAft>
                    <a:tabLst>
                      <a:tab pos="690563" algn="l"/>
                      <a:tab pos="1371600" algn="l"/>
                      <a:tab pos="4572000" algn="l"/>
                    </a:tabLst>
                  </a:pPr>
                  <a:r>
                    <a:rPr lang="en-US" sz="1000" dirty="0" smtClean="0">
                      <a:solidFill>
                        <a:srgbClr val="F0F0F0"/>
                      </a:solidFill>
                      <a:latin typeface="Arial" pitchFamily="-84" charset="0"/>
                    </a:rPr>
                    <a:t>0.0	1.8E6	3.5E6</a:t>
                  </a:r>
                </a:p>
              </p:txBody>
            </p:sp>
          </p:grpSp>
          <p:grpSp>
            <p:nvGrpSpPr>
              <p:cNvPr id="6" name="Group 50"/>
              <p:cNvGrpSpPr>
                <a:grpSpLocks noChangeAspect="1"/>
              </p:cNvGrpSpPr>
              <p:nvPr/>
            </p:nvGrpSpPr>
            <p:grpSpPr>
              <a:xfrm>
                <a:off x="1905000" y="900289"/>
                <a:ext cx="1604319" cy="1604319"/>
                <a:chOff x="3581400" y="2174300"/>
                <a:chExt cx="3124200" cy="3124200"/>
              </a:xfrm>
            </p:grpSpPr>
            <p:pic>
              <p:nvPicPr>
                <p:cNvPr id="50" name="Picture 49" descr="Screen Shot 2014-02-06 at 5.34.07 PM.png"/>
                <p:cNvPicPr>
                  <a:picLocks noChangeAspect="1"/>
                </p:cNvPicPr>
                <p:nvPr/>
              </p:nvPicPr>
              <p:blipFill>
                <a:blip r:embed="rId5"/>
                <a:srcRect l="2245" t="10000" r="5706" b="53333"/>
                <a:stretch>
                  <a:fillRect/>
                </a:stretch>
              </p:blipFill>
              <p:spPr>
                <a:xfrm>
                  <a:off x="3581400" y="2209798"/>
                  <a:ext cx="3124200" cy="2514600"/>
                </a:xfrm>
                <a:prstGeom prst="rect">
                  <a:avLst/>
                </a:prstGeom>
              </p:spPr>
            </p:pic>
            <p:pic>
              <p:nvPicPr>
                <p:cNvPr id="33" name="Picture 32" descr="Screen Shot 2014-02-06 at 5.34.07 PM.png"/>
                <p:cNvPicPr>
                  <a:picLocks noChangeAspect="1"/>
                </p:cNvPicPr>
                <p:nvPr/>
              </p:nvPicPr>
              <p:blipFill>
                <a:blip r:embed="rId5"/>
                <a:srcRect l="2245" t="54444" r="5706"/>
                <a:stretch>
                  <a:fillRect/>
                </a:stretch>
              </p:blipFill>
              <p:spPr>
                <a:xfrm>
                  <a:off x="3581400" y="2174300"/>
                  <a:ext cx="3124200" cy="31242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" name="Group 82"/>
            <p:cNvGrpSpPr/>
            <p:nvPr/>
          </p:nvGrpSpPr>
          <p:grpSpPr>
            <a:xfrm>
              <a:off x="4648200" y="2639199"/>
              <a:ext cx="4038600" cy="2999601"/>
              <a:chOff x="4648200" y="2410598"/>
              <a:chExt cx="4038600" cy="2999601"/>
            </a:xfrm>
          </p:grpSpPr>
          <p:grpSp>
            <p:nvGrpSpPr>
              <p:cNvPr id="8" name="Group 80"/>
              <p:cNvGrpSpPr/>
              <p:nvPr/>
            </p:nvGrpSpPr>
            <p:grpSpPr>
              <a:xfrm>
                <a:off x="4648200" y="2410598"/>
                <a:ext cx="4038600" cy="2999601"/>
                <a:chOff x="4800600" y="2410598"/>
                <a:chExt cx="4038600" cy="2999601"/>
              </a:xfrm>
            </p:grpSpPr>
            <p:grpSp>
              <p:nvGrpSpPr>
                <p:cNvPr id="9" name="Group 22"/>
                <p:cNvGrpSpPr/>
                <p:nvPr/>
              </p:nvGrpSpPr>
              <p:grpSpPr>
                <a:xfrm>
                  <a:off x="4800600" y="2410598"/>
                  <a:ext cx="4038600" cy="2999601"/>
                  <a:chOff x="914400" y="2971799"/>
                  <a:chExt cx="4038600" cy="2999601"/>
                </a:xfrm>
              </p:grpSpPr>
              <p:sp>
                <p:nvSpPr>
                  <p:cNvPr id="71" name="Rectangle 70"/>
                  <p:cNvSpPr/>
                  <p:nvPr/>
                </p:nvSpPr>
                <p:spPr bwMode="auto">
                  <a:xfrm>
                    <a:off x="914400" y="2971799"/>
                    <a:ext cx="4038600" cy="2999601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-1" charset="0"/>
                    </a:endParaRPr>
                  </a:p>
                </p:txBody>
              </p:sp>
              <p:sp>
                <p:nvSpPr>
                  <p:cNvPr id="72" name="Rectangle 1027"/>
                  <p:cNvSpPr>
                    <a:spLocks noChangeArrowheads="1"/>
                  </p:cNvSpPr>
                  <p:nvPr/>
                </p:nvSpPr>
                <p:spPr bwMode="auto">
                  <a:xfrm>
                    <a:off x="3048000" y="3075801"/>
                    <a:ext cx="1905000" cy="4616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>
                      <a:spcAft>
                        <a:spcPts val="0"/>
                      </a:spcAft>
                      <a:tabLst>
                        <a:tab pos="1025525" algn="l"/>
                        <a:tab pos="2112963" algn="l"/>
                      </a:tabLst>
                    </a:pPr>
                    <a:r>
                      <a:rPr lang="en-US" sz="1200" dirty="0" smtClean="0">
                        <a:solidFill>
                          <a:schemeClr val="bg1">
                            <a:lumMod val="25000"/>
                            <a:lumOff val="75000"/>
                          </a:schemeClr>
                        </a:solidFill>
                        <a:latin typeface="Arial" pitchFamily="-84" charset="0"/>
                      </a:rPr>
                      <a:t>Weimer Model 	32 </a:t>
                    </a:r>
                    <a:r>
                      <a:rPr lang="en-US" sz="1200" dirty="0" err="1" smtClean="0">
                        <a:solidFill>
                          <a:schemeClr val="bg1">
                            <a:lumMod val="25000"/>
                            <a:lumOff val="75000"/>
                          </a:schemeClr>
                        </a:solidFill>
                        <a:latin typeface="Arial" pitchFamily="-84" charset="0"/>
                      </a:rPr>
                      <a:t>keV</a:t>
                    </a:r>
                    <a:endParaRPr lang="en-US" sz="1200" dirty="0" smtClean="0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latin typeface="Arial" pitchFamily="-84" charset="0"/>
                    </a:endParaRPr>
                  </a:p>
                  <a:p>
                    <a:pPr>
                      <a:spcAft>
                        <a:spcPts val="0"/>
                      </a:spcAft>
                      <a:tabLst>
                        <a:tab pos="1025525" algn="l"/>
                        <a:tab pos="2112963" algn="l"/>
                      </a:tabLst>
                    </a:pPr>
                    <a:r>
                      <a:rPr lang="en-US" sz="1200" dirty="0" smtClean="0">
                        <a:solidFill>
                          <a:srgbClr val="FFFFFF"/>
                        </a:solidFill>
                        <a:latin typeface="Arial" pitchFamily="-84" charset="0"/>
                      </a:rPr>
                      <a:t>12 Aug 2000, 11:00 UT</a:t>
                    </a:r>
                  </a:p>
                </p:txBody>
              </p:sp>
            </p:grpSp>
            <p:pic>
              <p:nvPicPr>
                <p:cNvPr id="76" name="Picture 75" descr="Screen Shot 2014-02-06 at 5.34.38 PM.png"/>
                <p:cNvPicPr>
                  <a:picLocks noChangeAspect="1"/>
                </p:cNvPicPr>
                <p:nvPr/>
              </p:nvPicPr>
              <p:blipFill>
                <a:blip r:embed="rId6"/>
                <a:srcRect l="32972" t="14921" r="35547" b="59151"/>
                <a:stretch>
                  <a:fillRect/>
                </a:stretch>
              </p:blipFill>
              <p:spPr>
                <a:xfrm>
                  <a:off x="7249160" y="2951479"/>
                  <a:ext cx="1295400" cy="1295400"/>
                </a:xfrm>
                <a:prstGeom prst="rect">
                  <a:avLst/>
                </a:prstGeom>
              </p:spPr>
            </p:pic>
            <p:pic>
              <p:nvPicPr>
                <p:cNvPr id="80" name="Picture 79" descr="Screen Shot 2014-02-06 at 5.34.38 PM.png"/>
                <p:cNvPicPr>
                  <a:picLocks noChangeAspect="1"/>
                </p:cNvPicPr>
                <p:nvPr/>
              </p:nvPicPr>
              <p:blipFill>
                <a:blip r:embed="rId6"/>
                <a:srcRect l="67601" t="16913" r="5184" b="58538"/>
                <a:stretch>
                  <a:fillRect/>
                </a:stretch>
              </p:blipFill>
              <p:spPr>
                <a:xfrm>
                  <a:off x="7086600" y="2971799"/>
                  <a:ext cx="1600200" cy="1752600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 81"/>
              <p:cNvGrpSpPr/>
              <p:nvPr/>
            </p:nvGrpSpPr>
            <p:grpSpPr>
              <a:xfrm>
                <a:off x="4724400" y="2514600"/>
                <a:ext cx="1905000" cy="2209799"/>
                <a:chOff x="4724400" y="2514600"/>
                <a:chExt cx="1905000" cy="2209799"/>
              </a:xfrm>
            </p:grpSpPr>
            <p:sp>
              <p:nvSpPr>
                <p:cNvPr id="62" name="Rectangle 1027"/>
                <p:cNvSpPr>
                  <a:spLocks noChangeArrowheads="1"/>
                </p:cNvSpPr>
                <p:nvPr/>
              </p:nvSpPr>
              <p:spPr bwMode="auto">
                <a:xfrm>
                  <a:off x="4724400" y="2514600"/>
                  <a:ext cx="1905000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Aft>
                      <a:spcPts val="0"/>
                    </a:spcAft>
                    <a:tabLst>
                      <a:tab pos="1198563" algn="l"/>
                      <a:tab pos="2112963" algn="l"/>
                    </a:tabLst>
                  </a:pPr>
                  <a:r>
                    <a:rPr lang="en-US" sz="1200" dirty="0" smtClean="0">
                      <a:solidFill>
                        <a:srgbClr val="CCFFCC"/>
                      </a:solidFill>
                      <a:latin typeface="Arial" pitchFamily="-84" charset="0"/>
                    </a:rPr>
                    <a:t>CRM Simulation 	32 </a:t>
                  </a:r>
                  <a:r>
                    <a:rPr lang="en-US" sz="1200" dirty="0" err="1" smtClean="0">
                      <a:solidFill>
                        <a:srgbClr val="CCFFCC"/>
                      </a:solidFill>
                      <a:latin typeface="Arial" pitchFamily="-84" charset="0"/>
                    </a:rPr>
                    <a:t>keV</a:t>
                  </a:r>
                  <a:endParaRPr lang="en-US" sz="1200" dirty="0" smtClean="0">
                    <a:solidFill>
                      <a:srgbClr val="CCFFCC"/>
                    </a:solidFill>
                    <a:latin typeface="Arial" pitchFamily="-84" charset="0"/>
                  </a:endParaRPr>
                </a:p>
                <a:p>
                  <a:pPr>
                    <a:spcAft>
                      <a:spcPts val="0"/>
                    </a:spcAft>
                    <a:tabLst>
                      <a:tab pos="1025525" algn="l"/>
                      <a:tab pos="2112963" algn="l"/>
                    </a:tabLst>
                  </a:pPr>
                  <a:r>
                    <a:rPr lang="en-US" sz="1200" dirty="0" smtClean="0">
                      <a:solidFill>
                        <a:srgbClr val="FFFFFF"/>
                      </a:solidFill>
                      <a:latin typeface="Arial" pitchFamily="-84" charset="0"/>
                    </a:rPr>
                    <a:t>12 Aug 2000, 11:00 UT</a:t>
                  </a:r>
                </a:p>
              </p:txBody>
            </p:sp>
            <p:pic>
              <p:nvPicPr>
                <p:cNvPr id="75" name="Picture 74" descr="Screen Shot 2014-02-06 at 5.34.38 PM.png"/>
                <p:cNvPicPr>
                  <a:picLocks noChangeAspect="1"/>
                </p:cNvPicPr>
                <p:nvPr/>
              </p:nvPicPr>
              <p:blipFill>
                <a:blip r:embed="rId6"/>
                <a:srcRect l="32972" t="52719" r="35547" b="21353"/>
                <a:stretch>
                  <a:fillRect/>
                </a:stretch>
              </p:blipFill>
              <p:spPr>
                <a:xfrm>
                  <a:off x="5008880" y="2971799"/>
                  <a:ext cx="1295400" cy="1295400"/>
                </a:xfrm>
                <a:prstGeom prst="rect">
                  <a:avLst/>
                </a:prstGeom>
              </p:spPr>
            </p:pic>
            <p:pic>
              <p:nvPicPr>
                <p:cNvPr id="77" name="Picture 76" descr="Screen Shot 2014-02-06 at 5.34.38 PM.png"/>
                <p:cNvPicPr>
                  <a:picLocks noChangeAspect="1"/>
                </p:cNvPicPr>
                <p:nvPr/>
              </p:nvPicPr>
              <p:blipFill>
                <a:blip r:embed="rId6"/>
                <a:srcRect l="67601" t="53202" r="5184" b="22249"/>
                <a:stretch>
                  <a:fillRect/>
                </a:stretch>
              </p:blipFill>
              <p:spPr>
                <a:xfrm>
                  <a:off x="4876800" y="2971799"/>
                  <a:ext cx="1600200" cy="1752600"/>
                </a:xfrm>
                <a:prstGeom prst="rect">
                  <a:avLst/>
                </a:prstGeom>
              </p:spPr>
            </p:pic>
          </p:grpSp>
          <p:pic>
            <p:nvPicPr>
              <p:cNvPr id="78" name="Picture 77" descr="Screen Shot 2014-02-06 at 5.34.38 PM.png"/>
              <p:cNvPicPr>
                <a:picLocks noChangeAspect="1"/>
              </p:cNvPicPr>
              <p:nvPr/>
            </p:nvPicPr>
            <p:blipFill>
              <a:blip r:embed="rId6"/>
              <a:srcRect l="65379" t="84036" b="4576"/>
              <a:stretch>
                <a:fillRect/>
              </a:stretch>
            </p:blipFill>
            <p:spPr>
              <a:xfrm>
                <a:off x="6094110" y="4770119"/>
                <a:ext cx="1221090" cy="487680"/>
              </a:xfrm>
              <a:prstGeom prst="rect">
                <a:avLst/>
              </a:prstGeom>
            </p:spPr>
          </p:pic>
        </p:grpSp>
        <p:grpSp>
          <p:nvGrpSpPr>
            <p:cNvPr id="11" name="Group 87"/>
            <p:cNvGrpSpPr/>
            <p:nvPr/>
          </p:nvGrpSpPr>
          <p:grpSpPr>
            <a:xfrm>
              <a:off x="2438400" y="2283023"/>
              <a:ext cx="6248400" cy="307777"/>
              <a:chOff x="2438400" y="2283023"/>
              <a:chExt cx="6248400" cy="307777"/>
            </a:xfrm>
          </p:grpSpPr>
          <p:sp>
            <p:nvSpPr>
              <p:cNvPr id="87" name="Rectangle 86"/>
              <p:cNvSpPr/>
              <p:nvPr/>
            </p:nvSpPr>
            <p:spPr bwMode="auto">
              <a:xfrm>
                <a:off x="2438400" y="2286000"/>
                <a:ext cx="6248400" cy="30480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" charset="0"/>
                </a:endParaRPr>
              </a:p>
            </p:txBody>
          </p:sp>
          <p:sp>
            <p:nvSpPr>
              <p:cNvPr id="84" name="Rectangle 1027"/>
              <p:cNvSpPr>
                <a:spLocks noChangeArrowheads="1"/>
              </p:cNvSpPr>
              <p:nvPr/>
            </p:nvSpPr>
            <p:spPr bwMode="auto">
              <a:xfrm>
                <a:off x="2438400" y="2283023"/>
                <a:ext cx="60960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0" lvl="1">
                  <a:spcAft>
                    <a:spcPts val="600"/>
                  </a:spcAft>
                  <a:tabLst>
                    <a:tab pos="284163" algn="l"/>
                    <a:tab pos="3830638" algn="l"/>
                  </a:tabLst>
                </a:pPr>
                <a:r>
                  <a:rPr lang="en-US" sz="1400" dirty="0" smtClean="0">
                    <a:solidFill>
                      <a:srgbClr val="FFFF00"/>
                    </a:solidFill>
                    <a:latin typeface="Arial" pitchFamily="-84" charset="0"/>
                  </a:rPr>
                  <a:t>	OBSERVATIONS	MODELS</a:t>
                </a:r>
                <a:endParaRPr lang="en-US" sz="1400" baseline="0" dirty="0">
                  <a:solidFill>
                    <a:srgbClr val="FFFF00"/>
                  </a:solidFill>
                  <a:latin typeface="Arial" pitchFamily="-84" charset="0"/>
                </a:endParaRPr>
              </a:p>
            </p:txBody>
          </p:sp>
        </p:grpSp>
      </p:grpSp>
      <p:sp>
        <p:nvSpPr>
          <p:cNvPr id="32" name="Line 22"/>
          <p:cNvSpPr>
            <a:spLocks noChangeShapeType="1"/>
          </p:cNvSpPr>
          <p:nvPr/>
        </p:nvSpPr>
        <p:spPr bwMode="auto">
          <a:xfrm>
            <a:off x="0" y="800100"/>
            <a:ext cx="9144000" cy="0"/>
          </a:xfrm>
          <a:prstGeom prst="line">
            <a:avLst/>
          </a:prstGeom>
          <a:noFill/>
          <a:ln w="9525">
            <a:solidFill>
              <a:srgbClr val="666699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-12192" y="4724400"/>
            <a:ext cx="9168384" cy="2133600"/>
            <a:chOff x="-12192" y="4724400"/>
            <a:chExt cx="9168384" cy="213360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alphaModFix/>
              <a:lum bright="-40000" contrast="-57000"/>
            </a:blip>
            <a:srcRect t="65139"/>
            <a:stretch>
              <a:fillRect/>
            </a:stretch>
          </p:blipFill>
          <p:spPr>
            <a:xfrm>
              <a:off x="-12192" y="4724400"/>
              <a:ext cx="9168384" cy="2133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6" name="Rectangle 1027"/>
            <p:cNvSpPr>
              <a:spLocks noChangeArrowheads="1"/>
            </p:cNvSpPr>
            <p:nvPr/>
          </p:nvSpPr>
          <p:spPr bwMode="auto">
            <a:xfrm>
              <a:off x="457200" y="5181600"/>
              <a:ext cx="83058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173038" indent="-173038" algn="ctr">
                <a:spcAft>
                  <a:spcPts val="600"/>
                </a:spcAft>
                <a:tabLst>
                  <a:tab pos="173038" algn="l"/>
                </a:tabLst>
              </a:pPr>
              <a:r>
                <a:rPr lang="en-US" sz="1800" b="1" dirty="0" smtClean="0">
                  <a:solidFill>
                    <a:srgbClr val="FFFF00"/>
                  </a:solidFill>
                  <a:latin typeface="Arial" pitchFamily="-84" charset="0"/>
                </a:rPr>
                <a:t>Future of </a:t>
              </a:r>
              <a:r>
                <a:rPr lang="en-US" sz="1800" b="1" dirty="0" err="1" smtClean="0">
                  <a:solidFill>
                    <a:srgbClr val="FFFF00"/>
                  </a:solidFill>
                  <a:latin typeface="Arial" pitchFamily="-84" charset="0"/>
                </a:rPr>
                <a:t>Magnetospheric</a:t>
              </a:r>
              <a:r>
                <a:rPr lang="en-US" sz="1800" b="1" dirty="0" smtClean="0">
                  <a:solidFill>
                    <a:srgbClr val="FFFF00"/>
                  </a:solidFill>
                  <a:latin typeface="Arial" pitchFamily="-84" charset="0"/>
                </a:rPr>
                <a:t> ENA Imaging</a:t>
              </a:r>
              <a:endParaRPr lang="en-US" sz="1800" dirty="0" smtClean="0">
                <a:solidFill>
                  <a:srgbClr val="FFFF00"/>
                </a:solidFill>
                <a:latin typeface="Arial" pitchFamily="-84" charset="0"/>
              </a:endParaRPr>
            </a:p>
            <a:p>
              <a:pPr marL="173038" indent="-173038">
                <a:spcAft>
                  <a:spcPts val="600"/>
                </a:spcAft>
                <a:tabLst>
                  <a:tab pos="173038" algn="l"/>
                  <a:tab pos="4406900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•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	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Higher spatial resolution for inner magnetosphere:	</a:t>
              </a:r>
              <a:r>
                <a:rPr lang="en-US" sz="1400" i="1" dirty="0" smtClean="0">
                  <a:solidFill>
                    <a:srgbClr val="FFFFFF"/>
                  </a:solidFill>
                  <a:latin typeface="Arial" pitchFamily="-84" charset="0"/>
                </a:rPr>
                <a:t>Study </a:t>
              </a:r>
              <a:r>
                <a:rPr lang="en-US" sz="1400" i="1" dirty="0" err="1" smtClean="0">
                  <a:solidFill>
                    <a:srgbClr val="FFFFFF"/>
                  </a:solidFill>
                  <a:latin typeface="Arial" pitchFamily="-84" charset="0"/>
                </a:rPr>
                <a:t>meso</a:t>
              </a:r>
              <a:r>
                <a:rPr lang="en-US" sz="1400" i="1" dirty="0" smtClean="0">
                  <a:solidFill>
                    <a:srgbClr val="FFFFFF"/>
                  </a:solidFill>
                  <a:latin typeface="Arial" pitchFamily="-84" charset="0"/>
                </a:rPr>
                <a:t>-scale structure, interchange, etc.</a:t>
              </a:r>
              <a:endParaRPr lang="en-US" sz="1400" dirty="0" smtClean="0">
                <a:solidFill>
                  <a:srgbClr val="FFFFFF"/>
                </a:solidFill>
                <a:latin typeface="Arial" pitchFamily="-84" charset="0"/>
              </a:endParaRPr>
            </a:p>
            <a:p>
              <a:pPr marL="173038" indent="-173038">
                <a:spcAft>
                  <a:spcPts val="600"/>
                </a:spcAft>
                <a:tabLst>
                  <a:tab pos="173038" algn="l"/>
                  <a:tab pos="4406900" algn="l"/>
                </a:tabLst>
              </a:pPr>
              <a:r>
                <a:rPr lang="en-US" sz="1400" baseline="0" dirty="0" smtClean="0">
                  <a:solidFill>
                    <a:srgbClr val="FFFFFF"/>
                  </a:solidFill>
                  <a:latin typeface="Arial" pitchFamily="-84" charset="0"/>
                </a:rPr>
                <a:t>•	Higher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 time resolution for outer magnetosphere:	</a:t>
              </a:r>
              <a:r>
                <a:rPr lang="en-US" sz="1400" i="1" dirty="0" smtClean="0">
                  <a:solidFill>
                    <a:srgbClr val="FFFFFF"/>
                  </a:solidFill>
                  <a:latin typeface="Arial" pitchFamily="-84" charset="0"/>
                </a:rPr>
                <a:t>Study dynamics of dayside boundary region</a:t>
              </a:r>
              <a:endParaRPr lang="en-US" sz="1400" baseline="0" dirty="0">
                <a:solidFill>
                  <a:srgbClr val="FFFFFF"/>
                </a:solidFill>
                <a:latin typeface="Arial" pitchFamily="-8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 bwMode="auto">
          <a:xfrm>
            <a:off x="0" y="6812280"/>
            <a:ext cx="9144000" cy="4572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981200" y="413311"/>
            <a:ext cx="6096000" cy="335989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sz="1600" b="1" dirty="0" smtClean="0">
                <a:solidFill>
                  <a:srgbClr val="FFCC00"/>
                </a:solidFill>
                <a:latin typeface="Arial Narrow"/>
                <a:cs typeface="Arial Narrow"/>
              </a:rPr>
              <a:t>3.   Saturn’s </a:t>
            </a:r>
            <a:r>
              <a:rPr lang="en-US" sz="1600" b="1" dirty="0" err="1" smtClean="0">
                <a:solidFill>
                  <a:srgbClr val="FFCC00"/>
                </a:solidFill>
                <a:latin typeface="Arial Narrow"/>
                <a:cs typeface="Arial Narrow"/>
              </a:rPr>
              <a:t>Plasmasphere</a:t>
            </a:r>
            <a:r>
              <a:rPr lang="en-US" sz="1600" b="1" dirty="0" smtClean="0">
                <a:solidFill>
                  <a:srgbClr val="FFFF99"/>
                </a:solidFill>
                <a:latin typeface="Arial Narrow"/>
                <a:cs typeface="Arial Narrow"/>
              </a:rPr>
              <a:t>    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(Cassini Mission)</a:t>
            </a:r>
            <a:endParaRPr lang="en-US" sz="900" i="1" dirty="0" smtClean="0">
              <a:solidFill>
                <a:schemeClr val="bg1">
                  <a:lumMod val="25000"/>
                  <a:lumOff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20732" y="5269468"/>
            <a:ext cx="91232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228600" algn="l"/>
              </a:tabLst>
            </a:pPr>
            <a:r>
              <a:rPr lang="en-US" sz="1800" dirty="0" smtClean="0">
                <a:solidFill>
                  <a:srgbClr val="FFFFFF"/>
                </a:solidFill>
                <a:latin typeface="Arial" pitchFamily="-84" charset="0"/>
              </a:rPr>
              <a:t>Application of the shielding paradigm to the </a:t>
            </a:r>
            <a:r>
              <a:rPr lang="en-US" sz="1800" dirty="0" err="1" smtClean="0">
                <a:solidFill>
                  <a:srgbClr val="FFFFFF"/>
                </a:solidFill>
                <a:latin typeface="Arial" pitchFamily="-84" charset="0"/>
              </a:rPr>
              <a:t>Saturnian</a:t>
            </a:r>
            <a:r>
              <a:rPr lang="en-US" sz="1800" dirty="0" smtClean="0">
                <a:solidFill>
                  <a:srgbClr val="FFFFFF"/>
                </a:solidFill>
                <a:latin typeface="Arial" pitchFamily="-84" charset="0"/>
              </a:rPr>
              <a:t> system.</a:t>
            </a:r>
            <a:endParaRPr lang="en-US" sz="1800" baseline="0" dirty="0" smtClean="0">
              <a:solidFill>
                <a:srgbClr val="FFFFFF"/>
              </a:solidFill>
              <a:latin typeface="Arial" pitchFamily="-8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4543693"/>
            <a:ext cx="91440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Ring-Current Generated Global Structure at Saturn</a:t>
            </a:r>
            <a:endParaRPr lang="en-US" sz="1100" i="1" dirty="0" smtClean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  <p:pic>
        <p:nvPicPr>
          <p:cNvPr id="9" name="Picture 8" descr="Earth-vs-Saturn-Psphere.jpg"/>
          <p:cNvPicPr>
            <a:picLocks noChangeAspect="1"/>
          </p:cNvPicPr>
          <p:nvPr/>
        </p:nvPicPr>
        <p:blipFill>
          <a:blip r:embed="rId4"/>
          <a:srcRect t="10771" b="16523"/>
          <a:stretch>
            <a:fillRect/>
          </a:stretch>
        </p:blipFill>
        <p:spPr>
          <a:xfrm>
            <a:off x="1600200" y="1447800"/>
            <a:ext cx="6056489" cy="28194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0" y="838200"/>
            <a:ext cx="91440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Saturn’s “Plasma Cam”</a:t>
            </a:r>
            <a:endParaRPr lang="en-US" sz="1100" i="1" dirty="0" smtClean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  <p:sp>
        <p:nvSpPr>
          <p:cNvPr id="25" name="Rectangle 1027"/>
          <p:cNvSpPr>
            <a:spLocks noChangeArrowheads="1"/>
          </p:cNvSpPr>
          <p:nvPr/>
        </p:nvSpPr>
        <p:spPr bwMode="auto">
          <a:xfrm>
            <a:off x="457200" y="1295400"/>
            <a:ext cx="82296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i="1" dirty="0" err="1" smtClean="0">
                <a:solidFill>
                  <a:schemeClr val="folHlink"/>
                </a:solidFill>
                <a:latin typeface="Arial" pitchFamily="-84" charset="0"/>
              </a:rPr>
              <a:t>Gurne</a:t>
            </a:r>
            <a:r>
              <a:rPr lang="en-US" sz="1400" b="1" i="1" dirty="0" err="1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-84" charset="0"/>
              </a:rPr>
              <a:t>tt</a:t>
            </a:r>
            <a:r>
              <a:rPr lang="en-US" sz="1400" b="1" i="1" dirty="0" smtClean="0">
                <a:solidFill>
                  <a:schemeClr val="folHlink"/>
                </a:solidFill>
                <a:latin typeface="Arial" pitchFamily="-84" charset="0"/>
              </a:rPr>
              <a:t> et al.</a:t>
            </a:r>
            <a:r>
              <a:rPr lang="en-US" sz="1400" b="1" dirty="0" smtClean="0">
                <a:solidFill>
                  <a:schemeClr val="folHlink"/>
                </a:solidFill>
                <a:latin typeface="Arial" pitchFamily="-84" charset="0"/>
              </a:rPr>
              <a:t> [2007], </a:t>
            </a:r>
            <a:r>
              <a:rPr lang="en-US" sz="1400" b="1" i="1" dirty="0" smtClean="0">
                <a:solidFill>
                  <a:schemeClr val="folHlink"/>
                </a:solidFill>
                <a:latin typeface="Arial" pitchFamily="-84" charset="0"/>
              </a:rPr>
              <a:t>Burch et al.</a:t>
            </a:r>
            <a:r>
              <a:rPr lang="en-US" sz="1400" b="1" dirty="0" smtClean="0">
                <a:solidFill>
                  <a:schemeClr val="folHlink"/>
                </a:solidFill>
                <a:latin typeface="Arial" pitchFamily="-84" charset="0"/>
              </a:rPr>
              <a:t> [2009], </a:t>
            </a:r>
            <a:r>
              <a:rPr lang="en-US" sz="1400" i="1" dirty="0" smtClean="0">
                <a:solidFill>
                  <a:schemeClr val="folHlink"/>
                </a:solidFill>
                <a:latin typeface="Arial" pitchFamily="-84" charset="0"/>
              </a:rPr>
              <a:t>Goldstein et al.</a:t>
            </a:r>
            <a:r>
              <a:rPr lang="en-US" sz="1400" dirty="0" smtClean="0">
                <a:solidFill>
                  <a:schemeClr val="folHlink"/>
                </a:solidFill>
                <a:latin typeface="Arial" pitchFamily="-84" charset="0"/>
              </a:rPr>
              <a:t> [2014]</a:t>
            </a:r>
            <a:endParaRPr lang="en-US" sz="1400" i="1" dirty="0" smtClean="0">
              <a:solidFill>
                <a:schemeClr val="folHlink"/>
              </a:solidFill>
              <a:latin typeface="Arial" pitchFamily="-84" charset="0"/>
            </a:endParaRPr>
          </a:p>
          <a:p>
            <a:pPr marL="173038" indent="-173038" algn="ctr">
              <a:spcAft>
                <a:spcPts val="60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Global, cam-shaped density distribution of Saturn’s 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-84" charset="0"/>
              </a:rPr>
              <a:t>plasmasphere</a:t>
            </a:r>
            <a:endParaRPr lang="en-US" sz="1400" baseline="0" dirty="0">
              <a:solidFill>
                <a:srgbClr val="FFFFFF"/>
              </a:solidFill>
              <a:latin typeface="Arial" pitchFamily="-84" charset="0"/>
            </a:endParaRPr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1981200" y="413311"/>
            <a:ext cx="6096000" cy="335989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sz="1600" b="1" dirty="0" smtClean="0">
                <a:solidFill>
                  <a:srgbClr val="FFCC00"/>
                </a:solidFill>
                <a:latin typeface="Arial Narrow"/>
                <a:cs typeface="Arial Narrow"/>
              </a:rPr>
              <a:t>3.   Saturn’s </a:t>
            </a:r>
            <a:r>
              <a:rPr lang="en-US" sz="1600" b="1" dirty="0" err="1" smtClean="0">
                <a:solidFill>
                  <a:srgbClr val="FFCC00"/>
                </a:solidFill>
                <a:latin typeface="Arial Narrow"/>
                <a:cs typeface="Arial Narrow"/>
              </a:rPr>
              <a:t>Plasmasphere</a:t>
            </a:r>
            <a:r>
              <a:rPr lang="en-US" sz="1600" b="1" dirty="0" smtClean="0">
                <a:solidFill>
                  <a:srgbClr val="FFFF99"/>
                </a:solidFill>
                <a:latin typeface="Arial Narrow"/>
                <a:cs typeface="Arial Narrow"/>
              </a:rPr>
              <a:t>    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(Cassini Mission)</a:t>
            </a:r>
            <a:endParaRPr lang="en-US" sz="900" i="1" dirty="0" smtClean="0">
              <a:solidFill>
                <a:schemeClr val="bg1">
                  <a:lumMod val="25000"/>
                  <a:lumOff val="75000"/>
                </a:schemeClr>
              </a:solidFill>
              <a:latin typeface="Arial Narrow"/>
              <a:cs typeface="Arial Narrow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152400" y="2133600"/>
            <a:ext cx="6820606" cy="1719263"/>
            <a:chOff x="152400" y="2133600"/>
            <a:chExt cx="6820606" cy="1719263"/>
          </a:xfrm>
        </p:grpSpPr>
        <p:sp>
          <p:nvSpPr>
            <p:cNvPr id="24" name="Rectangle 1027"/>
            <p:cNvSpPr>
              <a:spLocks noChangeArrowheads="1"/>
            </p:cNvSpPr>
            <p:nvPr/>
          </p:nvSpPr>
          <p:spPr bwMode="auto">
            <a:xfrm>
              <a:off x="152400" y="2133600"/>
              <a:ext cx="2743200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173038" indent="-173038">
                <a:spcAft>
                  <a:spcPts val="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•	</a:t>
              </a:r>
              <a:r>
                <a:rPr lang="en-US" sz="1400" b="1" dirty="0" smtClean="0">
                  <a:solidFill>
                    <a:srgbClr val="FFCC00"/>
                  </a:solidFill>
                  <a:latin typeface="Arial" pitchFamily="-84" charset="0"/>
                </a:rPr>
                <a:t>Global </a:t>
              </a:r>
              <a:r>
                <a:rPr lang="en-US" sz="1400" b="1" dirty="0" err="1" smtClean="0">
                  <a:solidFill>
                    <a:srgbClr val="FFCC00"/>
                  </a:solidFill>
                  <a:latin typeface="Arial" pitchFamily="-84" charset="0"/>
                </a:rPr>
                <a:t>m</a:t>
              </a:r>
              <a:r>
                <a:rPr lang="en-US" sz="1400" b="1" dirty="0" smtClean="0">
                  <a:solidFill>
                    <a:srgbClr val="FFCC00"/>
                  </a:solidFill>
                  <a:latin typeface="Arial" pitchFamily="-84" charset="0"/>
                </a:rPr>
                <a:t>=1 Density Mode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 </a:t>
              </a:r>
            </a:p>
            <a:p>
              <a:pPr marL="173038" indent="-173038">
                <a:spcAft>
                  <a:spcPts val="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	14 Cassini orbits show sinusoidal (</a:t>
              </a:r>
              <a:r>
                <a:rPr lang="en-US" sz="1400" i="1" dirty="0" err="1" smtClean="0">
                  <a:solidFill>
                    <a:srgbClr val="FFFFFF"/>
                  </a:solidFill>
                  <a:latin typeface="Arial" pitchFamily="-84" charset="0"/>
                </a:rPr>
                <a:t>m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=1) density, </a:t>
              </a:r>
              <a:r>
                <a:rPr lang="en-US" sz="1400" i="1" dirty="0" smtClean="0">
                  <a:solidFill>
                    <a:srgbClr val="FFFFFF"/>
                  </a:solidFill>
                  <a:latin typeface="Arial" pitchFamily="-84" charset="0"/>
                </a:rPr>
                <a:t>rotating with the planet 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with peak at 330º SLS3 longitude</a:t>
              </a:r>
              <a:endParaRPr lang="en-US" sz="1400" baseline="0" dirty="0">
                <a:solidFill>
                  <a:srgbClr val="FFFFFF"/>
                </a:solidFill>
                <a:latin typeface="Arial" pitchFamily="-84" charset="0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2971800" y="2133600"/>
              <a:ext cx="4001206" cy="1719263"/>
              <a:chOff x="3200400" y="4038600"/>
              <a:chExt cx="4610806" cy="1981200"/>
            </a:xfrm>
          </p:grpSpPr>
          <p:pic>
            <p:nvPicPr>
              <p:cNvPr id="35" name="Picture 34" descr="Gurnett07-Fig2.jpg"/>
              <p:cNvPicPr>
                <a:picLocks noChangeAspect="1"/>
              </p:cNvPicPr>
              <p:nvPr/>
            </p:nvPicPr>
            <p:blipFill>
              <a:blip r:embed="rId4"/>
              <a:srcRect t="62919" b="1373"/>
              <a:stretch>
                <a:fillRect/>
              </a:stretch>
            </p:blipFill>
            <p:spPr>
              <a:xfrm>
                <a:off x="3200400" y="4038600"/>
                <a:ext cx="4610806" cy="1981200"/>
              </a:xfrm>
              <a:prstGeom prst="rect">
                <a:avLst/>
              </a:prstGeom>
            </p:spPr>
          </p:pic>
          <p:sp>
            <p:nvSpPr>
              <p:cNvPr id="36" name="Rectangle 35"/>
              <p:cNvSpPr/>
              <p:nvPr/>
            </p:nvSpPr>
            <p:spPr bwMode="auto">
              <a:xfrm>
                <a:off x="4572000" y="4038600"/>
                <a:ext cx="2514600" cy="1524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" charset="0"/>
                </a:endParaRP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609600" y="3276600"/>
            <a:ext cx="7010400" cy="1981200"/>
            <a:chOff x="381000" y="3124200"/>
            <a:chExt cx="7010400" cy="1981200"/>
          </a:xfrm>
        </p:grpSpPr>
        <p:grpSp>
          <p:nvGrpSpPr>
            <p:cNvPr id="43" name="Group 42"/>
            <p:cNvGrpSpPr>
              <a:grpSpLocks noChangeAspect="1"/>
            </p:cNvGrpSpPr>
            <p:nvPr/>
          </p:nvGrpSpPr>
          <p:grpSpPr>
            <a:xfrm>
              <a:off x="3429000" y="3124200"/>
              <a:ext cx="3962400" cy="1981200"/>
              <a:chOff x="2971800" y="3886200"/>
              <a:chExt cx="5181600" cy="2590800"/>
            </a:xfrm>
            <a:effectLst>
              <a:outerShdw blurRad="279400" dist="38100" dir="13260000">
                <a:srgbClr val="000000">
                  <a:alpha val="69000"/>
                </a:srgbClr>
              </a:outerShdw>
            </a:effectLst>
          </p:grpSpPr>
          <p:pic>
            <p:nvPicPr>
              <p:cNvPr id="38" name="Picture 37" descr="cam2cell_f01.jpg"/>
              <p:cNvPicPr>
                <a:picLocks noChangeAspect="1"/>
              </p:cNvPicPr>
              <p:nvPr/>
            </p:nvPicPr>
            <p:blipFill>
              <a:blip r:embed="rId5"/>
              <a:srcRect r="71030" b="40351"/>
              <a:stretch>
                <a:fillRect/>
              </a:stretch>
            </p:blipFill>
            <p:spPr>
              <a:xfrm>
                <a:off x="2971800" y="3886200"/>
                <a:ext cx="2610649" cy="2590800"/>
              </a:xfrm>
              <a:prstGeom prst="rect">
                <a:avLst/>
              </a:prstGeom>
            </p:spPr>
          </p:pic>
          <p:pic>
            <p:nvPicPr>
              <p:cNvPr id="41" name="Picture 40" descr="cam2cell_f01.jpg"/>
              <p:cNvPicPr>
                <a:picLocks noChangeAspect="1"/>
              </p:cNvPicPr>
              <p:nvPr/>
            </p:nvPicPr>
            <p:blipFill>
              <a:blip r:embed="rId5"/>
              <a:srcRect l="56875" r="14375" b="40351"/>
              <a:stretch>
                <a:fillRect/>
              </a:stretch>
            </p:blipFill>
            <p:spPr>
              <a:xfrm>
                <a:off x="5562600" y="3886200"/>
                <a:ext cx="2590800" cy="2590800"/>
              </a:xfrm>
              <a:prstGeom prst="rect">
                <a:avLst/>
              </a:prstGeom>
            </p:spPr>
          </p:pic>
        </p:grpSp>
        <p:sp>
          <p:nvSpPr>
            <p:cNvPr id="47" name="Rectangle 1027"/>
            <p:cNvSpPr>
              <a:spLocks noChangeArrowheads="1"/>
            </p:cNvSpPr>
            <p:nvPr/>
          </p:nvSpPr>
          <p:spPr bwMode="auto">
            <a:xfrm>
              <a:off x="381000" y="3276600"/>
              <a:ext cx="28956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173038" indent="-173038">
                <a:spcAft>
                  <a:spcPts val="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•	</a:t>
              </a:r>
              <a:r>
                <a:rPr lang="en-US" sz="1400" b="1" dirty="0" smtClean="0">
                  <a:solidFill>
                    <a:srgbClr val="FFCC00"/>
                  </a:solidFill>
                  <a:latin typeface="Arial" pitchFamily="-84" charset="0"/>
                </a:rPr>
                <a:t>“Cam-Shaped” Density</a:t>
              </a:r>
              <a:endParaRPr lang="en-US" sz="1400" dirty="0" smtClean="0">
                <a:solidFill>
                  <a:srgbClr val="FFFFFF"/>
                </a:solidFill>
                <a:latin typeface="Arial" pitchFamily="-84" charset="0"/>
              </a:endParaRPr>
            </a:p>
            <a:p>
              <a:pPr marL="173038" indent="-173038">
                <a:spcAft>
                  <a:spcPts val="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	3+ years of CAPS data:  </a:t>
              </a:r>
            </a:p>
            <a:p>
              <a:pPr marL="173038" indent="-173038">
                <a:spcAft>
                  <a:spcPts val="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	Lobe out to 25 R</a:t>
              </a:r>
              <a:r>
                <a:rPr lang="en-US" sz="1400" baseline="-25000" dirty="0" smtClean="0">
                  <a:solidFill>
                    <a:srgbClr val="FFFFFF"/>
                  </a:solidFill>
                  <a:latin typeface="Arial" pitchFamily="-84" charset="0"/>
                </a:rPr>
                <a:t>S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 @330º SLS3.</a:t>
              </a:r>
            </a:p>
            <a:p>
              <a:pPr marL="173038" indent="-173038">
                <a:spcAft>
                  <a:spcPts val="0"/>
                </a:spcAft>
                <a:tabLst>
                  <a:tab pos="173038" algn="l"/>
                </a:tabLst>
              </a:pPr>
              <a:r>
                <a:rPr lang="en-US" sz="1400" baseline="0" dirty="0" smtClean="0">
                  <a:solidFill>
                    <a:srgbClr val="FFFFFF"/>
                  </a:solidFill>
                  <a:latin typeface="Arial" pitchFamily="-84" charset="0"/>
                </a:rPr>
                <a:t>	Perturb.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 </a:t>
              </a:r>
              <a:r>
                <a:rPr lang="en-US" sz="1400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400" dirty="0" err="1" smtClean="0">
                  <a:solidFill>
                    <a:srgbClr val="FFFFFF"/>
                  </a:solidFill>
                  <a:latin typeface="Arial" pitchFamily="-84" charset="0"/>
                </a:rPr>
                <a:t>L</a:t>
              </a:r>
              <a:r>
                <a:rPr lang="en-US" sz="1400" baseline="0" dirty="0" smtClean="0">
                  <a:solidFill>
                    <a:srgbClr val="FFFFFF"/>
                  </a:solidFill>
                  <a:latin typeface="Arial" pitchFamily="-84" charset="0"/>
                </a:rPr>
                <a:t> ~4% at L=6.</a:t>
              </a:r>
              <a:endParaRPr lang="en-US" sz="1400" baseline="0" dirty="0">
                <a:solidFill>
                  <a:srgbClr val="FFFFFF"/>
                </a:solidFill>
                <a:latin typeface="Arial" pitchFamily="-84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400" y="4242816"/>
              <a:ext cx="1929384" cy="481584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</p:grpSp>
      <p:grpSp>
        <p:nvGrpSpPr>
          <p:cNvPr id="79" name="Group 78"/>
          <p:cNvGrpSpPr/>
          <p:nvPr/>
        </p:nvGrpSpPr>
        <p:grpSpPr>
          <a:xfrm>
            <a:off x="914400" y="4672170"/>
            <a:ext cx="7467600" cy="2033430"/>
            <a:chOff x="381000" y="4672170"/>
            <a:chExt cx="7467600" cy="2033430"/>
          </a:xfrm>
        </p:grpSpPr>
        <p:grpSp>
          <p:nvGrpSpPr>
            <p:cNvPr id="68" name="Group 67"/>
            <p:cNvGrpSpPr/>
            <p:nvPr/>
          </p:nvGrpSpPr>
          <p:grpSpPr>
            <a:xfrm>
              <a:off x="3886200" y="4672170"/>
              <a:ext cx="3962400" cy="1957230"/>
              <a:chOff x="3505124" y="3962177"/>
              <a:chExt cx="2743276" cy="1119253"/>
            </a:xfrm>
            <a:effectLst>
              <a:outerShdw blurRad="304800" dist="38100" dir="12660000">
                <a:srgbClr val="000000">
                  <a:alpha val="85000"/>
                </a:srgbClr>
              </a:outerShdw>
            </a:effectLst>
          </p:grpSpPr>
          <p:pic>
            <p:nvPicPr>
              <p:cNvPr id="66" name="Picture 13"/>
              <p:cNvPicPr>
                <a:picLocks noChangeArrowheads="1"/>
              </p:cNvPicPr>
              <p:nvPr/>
            </p:nvPicPr>
            <p:blipFill>
              <a:blip r:embed="rId7"/>
              <a:srcRect l="29828" t="5423" r="36591" b="27193"/>
              <a:stretch>
                <a:fillRect/>
              </a:stretch>
            </p:blipFill>
            <p:spPr bwMode="auto">
              <a:xfrm>
                <a:off x="4876800" y="3962400"/>
                <a:ext cx="1371600" cy="1119030"/>
              </a:xfrm>
              <a:prstGeom prst="rect">
                <a:avLst/>
              </a:prstGeom>
              <a:noFill/>
            </p:spPr>
          </p:pic>
          <p:pic>
            <p:nvPicPr>
              <p:cNvPr id="67" name="Picture 15" descr="Yang_1994-fingers"/>
              <p:cNvPicPr>
                <a:picLocks noChangeArrowheads="1"/>
              </p:cNvPicPr>
              <p:nvPr/>
            </p:nvPicPr>
            <p:blipFill>
              <a:blip r:embed="rId8"/>
              <a:srcRect l="57016" t="49507" r="20081" b="13577"/>
              <a:stretch>
                <a:fillRect/>
              </a:stretch>
            </p:blipFill>
            <p:spPr bwMode="auto">
              <a:xfrm>
                <a:off x="3505124" y="3962177"/>
                <a:ext cx="1371600" cy="1118837"/>
              </a:xfrm>
              <a:prstGeom prst="rect">
                <a:avLst/>
              </a:prstGeom>
              <a:noFill/>
            </p:spPr>
          </p:pic>
        </p:grpSp>
        <p:sp>
          <p:nvSpPr>
            <p:cNvPr id="69" name="Rectangle 1027"/>
            <p:cNvSpPr>
              <a:spLocks noChangeArrowheads="1"/>
            </p:cNvSpPr>
            <p:nvPr/>
          </p:nvSpPr>
          <p:spPr bwMode="auto">
            <a:xfrm>
              <a:off x="609600" y="5025053"/>
              <a:ext cx="28956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173038" indent="-173038">
                <a:spcAft>
                  <a:spcPts val="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•	</a:t>
              </a:r>
              <a:r>
                <a:rPr lang="en-US" sz="1400" b="1" dirty="0" smtClean="0">
                  <a:solidFill>
                    <a:srgbClr val="FFCC00"/>
                  </a:solidFill>
                  <a:latin typeface="Arial" pitchFamily="-84" charset="0"/>
                </a:rPr>
                <a:t>Interchange Theory: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 </a:t>
              </a:r>
            </a:p>
            <a:p>
              <a:pPr marL="173038" indent="-173038">
                <a:spcAft>
                  <a:spcPts val="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	High-</a:t>
              </a:r>
              <a:r>
                <a:rPr lang="en-US" sz="1400" i="1" dirty="0" err="1" smtClean="0">
                  <a:solidFill>
                    <a:srgbClr val="FFFFFF"/>
                  </a:solidFill>
                  <a:latin typeface="Arial" pitchFamily="-84" charset="0"/>
                </a:rPr>
                <a:t>m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 modes dominate</a:t>
              </a:r>
            </a:p>
            <a:p>
              <a:pPr marL="173038" indent="-173038">
                <a:spcAft>
                  <a:spcPts val="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	</a:t>
              </a:r>
              <a:r>
                <a:rPr lang="en-US" sz="1400" dirty="0" smtClean="0">
                  <a:solidFill>
                    <a:schemeClr val="bg2">
                      <a:lumMod val="40000"/>
                      <a:lumOff val="60000"/>
                    </a:schemeClr>
                  </a:solidFill>
                  <a:latin typeface="Arial" pitchFamily="-84" charset="0"/>
                </a:rPr>
                <a:t>[</a:t>
              </a:r>
              <a:r>
                <a:rPr lang="en-US" sz="1400" i="1" dirty="0" smtClean="0">
                  <a:solidFill>
                    <a:schemeClr val="bg2">
                      <a:lumMod val="40000"/>
                      <a:lumOff val="60000"/>
                    </a:schemeClr>
                  </a:solidFill>
                  <a:latin typeface="Arial" pitchFamily="-84" charset="0"/>
                </a:rPr>
                <a:t>Hill, 20</a:t>
              </a:r>
              <a:r>
                <a:rPr lang="en-US" sz="1400" dirty="0" smtClean="0">
                  <a:solidFill>
                    <a:schemeClr val="bg2">
                      <a:lumMod val="40000"/>
                      <a:lumOff val="60000"/>
                    </a:schemeClr>
                  </a:solidFill>
                  <a:latin typeface="Arial" pitchFamily="-84" charset="0"/>
                </a:rPr>
                <a:t>06; </a:t>
              </a:r>
              <a:r>
                <a:rPr lang="en-US" sz="1400" i="1" dirty="0" smtClean="0">
                  <a:solidFill>
                    <a:schemeClr val="bg2">
                      <a:lumMod val="40000"/>
                      <a:lumOff val="60000"/>
                    </a:schemeClr>
                  </a:solidFill>
                  <a:latin typeface="Arial" pitchFamily="-84" charset="0"/>
                </a:rPr>
                <a:t>Yang et al., </a:t>
              </a:r>
              <a:r>
                <a:rPr lang="en-US" sz="1400" dirty="0" smtClean="0">
                  <a:solidFill>
                    <a:schemeClr val="bg2">
                      <a:lumMod val="40000"/>
                      <a:lumOff val="60000"/>
                    </a:schemeClr>
                  </a:solidFill>
                  <a:latin typeface="Arial" pitchFamily="-84" charset="0"/>
                </a:rPr>
                <a:t>1994; </a:t>
              </a:r>
              <a:r>
                <a:rPr lang="en-US" sz="1400" i="1" dirty="0" smtClean="0">
                  <a:solidFill>
                    <a:schemeClr val="bg2">
                      <a:lumMod val="40000"/>
                      <a:lumOff val="60000"/>
                    </a:schemeClr>
                  </a:solidFill>
                  <a:latin typeface="Arial" pitchFamily="-84" charset="0"/>
                </a:rPr>
                <a:t>Goldstein et al., </a:t>
              </a:r>
              <a:r>
                <a:rPr lang="en-US" sz="1400" dirty="0" smtClean="0">
                  <a:solidFill>
                    <a:schemeClr val="bg2">
                      <a:lumMod val="40000"/>
                      <a:lumOff val="60000"/>
                    </a:schemeClr>
                  </a:solidFill>
                  <a:latin typeface="Arial" pitchFamily="-84" charset="0"/>
                </a:rPr>
                <a:t>2001, 2002]</a:t>
              </a: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381000" y="5943600"/>
              <a:ext cx="3200400" cy="762000"/>
              <a:chOff x="381000" y="5943600"/>
              <a:chExt cx="3200400" cy="762000"/>
            </a:xfrm>
          </p:grpSpPr>
          <p:pic>
            <p:nvPicPr>
              <p:cNvPr id="70" name="Picture 18" descr="Hill06_GrowthRates"/>
              <p:cNvPicPr>
                <a:picLocks noChangeAspect="1" noChangeArrowheads="1"/>
              </p:cNvPicPr>
              <p:nvPr/>
            </p:nvPicPr>
            <p:blipFill>
              <a:blip r:embed="rId9"/>
              <a:srcRect b="45970"/>
              <a:stretch>
                <a:fillRect/>
              </a:stretch>
            </p:blipFill>
            <p:spPr bwMode="auto">
              <a:xfrm>
                <a:off x="381000" y="5943600"/>
                <a:ext cx="1600200" cy="762000"/>
              </a:xfrm>
              <a:prstGeom prst="rect">
                <a:avLst/>
              </a:prstGeom>
              <a:noFill/>
            </p:spPr>
          </p:pic>
          <p:pic>
            <p:nvPicPr>
              <p:cNvPr id="73" name="Picture 18" descr="Hill06_GrowthRates"/>
              <p:cNvPicPr>
                <a:picLocks noChangeAspect="1" noChangeArrowheads="1"/>
              </p:cNvPicPr>
              <p:nvPr/>
            </p:nvPicPr>
            <p:blipFill>
              <a:blip r:embed="rId9"/>
              <a:srcRect t="55471"/>
              <a:stretch>
                <a:fillRect/>
              </a:stretch>
            </p:blipFill>
            <p:spPr bwMode="auto">
              <a:xfrm>
                <a:off x="1981200" y="5943600"/>
                <a:ext cx="1600200" cy="628013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04" name="Group 103"/>
          <p:cNvGrpSpPr/>
          <p:nvPr/>
        </p:nvGrpSpPr>
        <p:grpSpPr>
          <a:xfrm>
            <a:off x="0" y="4648200"/>
            <a:ext cx="9144000" cy="2209800"/>
            <a:chOff x="0" y="4648200"/>
            <a:chExt cx="9144000" cy="2209800"/>
          </a:xfrm>
        </p:grpSpPr>
        <p:grpSp>
          <p:nvGrpSpPr>
            <p:cNvPr id="103" name="Group 102"/>
            <p:cNvGrpSpPr/>
            <p:nvPr/>
          </p:nvGrpSpPr>
          <p:grpSpPr>
            <a:xfrm>
              <a:off x="0" y="5029200"/>
              <a:ext cx="9144000" cy="1828800"/>
              <a:chOff x="0" y="5029200"/>
              <a:chExt cx="9144000" cy="1828800"/>
            </a:xfrm>
          </p:grpSpPr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10">
                <a:alphaModFix/>
                <a:lum bright="-22000" contrast="-43000"/>
              </a:blip>
              <a:srcRect l="132" t="75099" r="132"/>
              <a:stretch>
                <a:fillRect/>
              </a:stretch>
            </p:blipFill>
            <p:spPr>
              <a:xfrm>
                <a:off x="0" y="5334000"/>
                <a:ext cx="9144000" cy="1524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10">
                <a:alphaModFix/>
                <a:lum bright="-22000" contrast="-43000"/>
              </a:blip>
              <a:srcRect l="77427" t="70119" r="132"/>
              <a:stretch>
                <a:fillRect/>
              </a:stretch>
            </p:blipFill>
            <p:spPr>
              <a:xfrm>
                <a:off x="7086600" y="5029200"/>
                <a:ext cx="2057400" cy="182880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00" name="Group 99"/>
            <p:cNvGrpSpPr/>
            <p:nvPr/>
          </p:nvGrpSpPr>
          <p:grpSpPr>
            <a:xfrm>
              <a:off x="0" y="4648200"/>
              <a:ext cx="8382000" cy="2209800"/>
              <a:chOff x="0" y="4648200"/>
              <a:chExt cx="8382000" cy="2209800"/>
            </a:xfrm>
          </p:grpSpPr>
          <p:grpSp>
            <p:nvGrpSpPr>
              <p:cNvPr id="92" name="Group 91"/>
              <p:cNvGrpSpPr/>
              <p:nvPr/>
            </p:nvGrpSpPr>
            <p:grpSpPr>
              <a:xfrm>
                <a:off x="0" y="5029200"/>
                <a:ext cx="4343400" cy="1828800"/>
                <a:chOff x="0" y="5029200"/>
                <a:chExt cx="4343400" cy="1828800"/>
              </a:xfrm>
            </p:grpSpPr>
            <p:grpSp>
              <p:nvGrpSpPr>
                <p:cNvPr id="91" name="Group 90"/>
                <p:cNvGrpSpPr/>
                <p:nvPr/>
              </p:nvGrpSpPr>
              <p:grpSpPr>
                <a:xfrm>
                  <a:off x="0" y="5029200"/>
                  <a:ext cx="4343400" cy="1828800"/>
                  <a:chOff x="0" y="5029200"/>
                  <a:chExt cx="4343400" cy="1828800"/>
                </a:xfrm>
              </p:grpSpPr>
              <p:pic>
                <p:nvPicPr>
                  <p:cNvPr id="89" name="Picture 88"/>
                  <p:cNvPicPr>
                    <a:picLocks noChangeAspect="1"/>
                  </p:cNvPicPr>
                  <p:nvPr/>
                </p:nvPicPr>
                <p:blipFill>
                  <a:blip r:embed="rId10">
                    <a:alphaModFix/>
                    <a:lum bright="-22000" contrast="-43000"/>
                  </a:blip>
                  <a:srcRect l="132" t="70119" r="60804"/>
                  <a:stretch>
                    <a:fillRect/>
                  </a:stretch>
                </p:blipFill>
                <p:spPr>
                  <a:xfrm>
                    <a:off x="0" y="5029200"/>
                    <a:ext cx="3581400" cy="18288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90" name="Picture 89"/>
                  <p:cNvPicPr>
                    <a:picLocks noChangeAspect="1"/>
                  </p:cNvPicPr>
                  <p:nvPr/>
                </p:nvPicPr>
                <p:blipFill>
                  <a:blip r:embed="rId10">
                    <a:alphaModFix/>
                    <a:lum bright="-22000" contrast="-43000"/>
                  </a:blip>
                  <a:srcRect l="10106" t="75099" r="52493"/>
                  <a:stretch>
                    <a:fillRect/>
                  </a:stretch>
                </p:blipFill>
                <p:spPr>
                  <a:xfrm>
                    <a:off x="914400" y="5334000"/>
                    <a:ext cx="3429000" cy="15240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83" name="Rectangle 1027"/>
                <p:cNvSpPr>
                  <a:spLocks noChangeArrowheads="1"/>
                </p:cNvSpPr>
                <p:nvPr/>
              </p:nvSpPr>
              <p:spPr bwMode="auto">
                <a:xfrm>
                  <a:off x="914400" y="5105400"/>
                  <a:ext cx="3352800" cy="13849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marL="173038" indent="-173038">
                    <a:spcAft>
                      <a:spcPts val="0"/>
                    </a:spcAft>
                    <a:tabLst>
                      <a:tab pos="173038" algn="l"/>
                    </a:tabLst>
                  </a:pPr>
                  <a:r>
                    <a:rPr lang="en-US" sz="1400" dirty="0" smtClean="0">
                      <a:solidFill>
                        <a:srgbClr val="FFFFFF"/>
                      </a:solidFill>
                      <a:latin typeface="Arial" pitchFamily="-84" charset="0"/>
                    </a:rPr>
                    <a:t>•	</a:t>
                  </a:r>
                  <a:r>
                    <a:rPr lang="en-US" sz="1400" b="1" dirty="0" smtClean="0">
                      <a:solidFill>
                        <a:srgbClr val="FFCC00"/>
                      </a:solidFill>
                      <a:latin typeface="Arial" pitchFamily="-84" charset="0"/>
                    </a:rPr>
                    <a:t>Selected by Nature?</a:t>
                  </a:r>
                  <a:r>
                    <a:rPr lang="en-US" sz="1400" dirty="0" smtClean="0">
                      <a:solidFill>
                        <a:srgbClr val="FFFFFF"/>
                      </a:solidFill>
                      <a:latin typeface="Arial" pitchFamily="-84" charset="0"/>
                    </a:rPr>
                    <a:t> </a:t>
                  </a:r>
                </a:p>
                <a:p>
                  <a:pPr marL="173038" indent="-173038">
                    <a:spcAft>
                      <a:spcPts val="0"/>
                    </a:spcAft>
                    <a:tabLst>
                      <a:tab pos="173038" algn="l"/>
                    </a:tabLst>
                  </a:pPr>
                  <a:r>
                    <a:rPr lang="en-US" sz="1400" dirty="0" smtClean="0">
                      <a:solidFill>
                        <a:srgbClr val="FFFFFF"/>
                      </a:solidFill>
                      <a:latin typeface="Arial" pitchFamily="-84" charset="0"/>
                    </a:rPr>
                    <a:t>	Several authors have proposed global, rotating two-cell (</a:t>
                  </a:r>
                  <a:r>
                    <a:rPr lang="en-US" sz="1400" i="1" dirty="0" err="1" smtClean="0">
                      <a:solidFill>
                        <a:srgbClr val="FFFFFF"/>
                      </a:solidFill>
                      <a:latin typeface="Arial" pitchFamily="-84" charset="0"/>
                    </a:rPr>
                    <a:t>m</a:t>
                  </a:r>
                  <a:r>
                    <a:rPr lang="en-US" sz="1400" dirty="0" smtClean="0">
                      <a:solidFill>
                        <a:srgbClr val="FFFFFF"/>
                      </a:solidFill>
                      <a:latin typeface="Arial" pitchFamily="-84" charset="0"/>
                    </a:rPr>
                    <a:t>=1) convection</a:t>
                  </a:r>
                </a:p>
                <a:p>
                  <a:pPr marL="173038" indent="-173038">
                    <a:spcAft>
                      <a:spcPts val="0"/>
                    </a:spcAft>
                    <a:tabLst>
                      <a:tab pos="173038" algn="l"/>
                    </a:tabLst>
                  </a:pPr>
                  <a:r>
                    <a:rPr lang="en-US" sz="1400" dirty="0" smtClean="0">
                      <a:solidFill>
                        <a:srgbClr val="FFFFFF"/>
                      </a:solidFill>
                      <a:latin typeface="Arial" pitchFamily="-84" charset="0"/>
                    </a:rPr>
                    <a:t>	</a:t>
                  </a:r>
                  <a:r>
                    <a:rPr lang="en-US" sz="1400" dirty="0" smtClean="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latin typeface="Arial" pitchFamily="-84" charset="0"/>
                    </a:rPr>
                    <a:t>[</a:t>
                  </a:r>
                  <a:r>
                    <a:rPr lang="en-US" sz="1400" i="1" dirty="0" err="1" smtClean="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latin typeface="Arial" pitchFamily="-84" charset="0"/>
                    </a:rPr>
                    <a:t>Gurnett</a:t>
                  </a:r>
                  <a:r>
                    <a:rPr lang="en-US" sz="1400" i="1" dirty="0" smtClean="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latin typeface="Arial" pitchFamily="-84" charset="0"/>
                    </a:rPr>
                    <a:t> et al.</a:t>
                  </a:r>
                  <a:r>
                    <a:rPr lang="en-US" sz="1400" dirty="0" smtClean="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latin typeface="Arial" pitchFamily="-84" charset="0"/>
                    </a:rPr>
                    <a:t>, 2007; </a:t>
                  </a:r>
                  <a:r>
                    <a:rPr lang="en-US" sz="1400" i="1" dirty="0" smtClean="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latin typeface="Arial" pitchFamily="-84" charset="0"/>
                    </a:rPr>
                    <a:t>Hill et al.</a:t>
                  </a:r>
                  <a:r>
                    <a:rPr lang="en-US" sz="1400" dirty="0" smtClean="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latin typeface="Arial" pitchFamily="-84" charset="0"/>
                    </a:rPr>
                    <a:t>, 1981; </a:t>
                  </a:r>
                  <a:r>
                    <a:rPr lang="en-US" sz="1400" i="1" dirty="0" err="1" smtClean="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latin typeface="Arial" pitchFamily="-84" charset="0"/>
                    </a:rPr>
                    <a:t>Goldreich</a:t>
                  </a:r>
                  <a:r>
                    <a:rPr lang="en-US" sz="1400" i="1" dirty="0" smtClean="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latin typeface="Arial" pitchFamily="-84" charset="0"/>
                    </a:rPr>
                    <a:t> and Farmer</a:t>
                  </a:r>
                  <a:r>
                    <a:rPr lang="en-US" sz="1400" dirty="0" smtClean="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latin typeface="Arial" pitchFamily="-84" charset="0"/>
                    </a:rPr>
                    <a:t>, 2007]</a:t>
                  </a:r>
                  <a:endParaRPr lang="en-US" sz="1400" baseline="0" dirty="0">
                    <a:solidFill>
                      <a:srgbClr val="FFFFFF"/>
                    </a:solidFill>
                    <a:latin typeface="Arial" pitchFamily="-84" charset="0"/>
                  </a:endParaRPr>
                </a:p>
              </p:txBody>
            </p:sp>
          </p:grpSp>
          <p:grpSp>
            <p:nvGrpSpPr>
              <p:cNvPr id="99" name="Group 98"/>
              <p:cNvGrpSpPr/>
              <p:nvPr/>
            </p:nvGrpSpPr>
            <p:grpSpPr>
              <a:xfrm>
                <a:off x="4419600" y="4648200"/>
                <a:ext cx="3962400" cy="1981200"/>
                <a:chOff x="4419600" y="4648200"/>
                <a:chExt cx="3962400" cy="1981200"/>
              </a:xfrm>
            </p:grpSpPr>
            <p:sp>
              <p:nvSpPr>
                <p:cNvPr id="98" name="Rectangle 97"/>
                <p:cNvSpPr/>
                <p:nvPr/>
              </p:nvSpPr>
              <p:spPr bwMode="auto">
                <a:xfrm>
                  <a:off x="4419600" y="4648200"/>
                  <a:ext cx="3962400" cy="1981200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1" charset="0"/>
                  </a:endParaRPr>
                </a:p>
              </p:txBody>
            </p:sp>
            <p:pic>
              <p:nvPicPr>
                <p:cNvPr id="97" name="Picture 2" descr="Gurnett07-Fig3B-col"/>
                <p:cNvPicPr>
                  <a:picLocks noChangeAspect="1" noChangeArrowheads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4876801" y="4724400"/>
                  <a:ext cx="3047999" cy="1879933"/>
                </a:xfrm>
                <a:prstGeom prst="rect">
                  <a:avLst/>
                </a:prstGeom>
                <a:noFill/>
              </p:spPr>
            </p:pic>
          </p:grpSp>
        </p:grpSp>
      </p:grpSp>
      <p:sp>
        <p:nvSpPr>
          <p:cNvPr id="40" name="Rectangle 39"/>
          <p:cNvSpPr/>
          <p:nvPr/>
        </p:nvSpPr>
        <p:spPr bwMode="auto">
          <a:xfrm>
            <a:off x="0" y="6822440"/>
            <a:ext cx="9144000" cy="4572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68" name="Rectangle 12"/>
          <p:cNvSpPr>
            <a:spLocks noChangeArrowheads="1"/>
          </p:cNvSpPr>
          <p:nvPr/>
        </p:nvSpPr>
        <p:spPr bwMode="auto">
          <a:xfrm>
            <a:off x="0" y="838200"/>
            <a:ext cx="91440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rgbClr val="C0C0C0"/>
                </a:solidFill>
                <a:latin typeface="Arial" pitchFamily="-1" charset="0"/>
              </a:rPr>
              <a:t>Outline of Talk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" y="1820709"/>
            <a:ext cx="8610600" cy="4660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marL="457200" indent="-457200">
              <a:spcAft>
                <a:spcPts val="1800"/>
              </a:spcAft>
              <a:buAutoNum type="arabicPlain"/>
              <a:tabLst>
                <a:tab pos="342900" algn="l"/>
                <a:tab pos="3543300" algn="l"/>
                <a:tab pos="7658100" algn="l"/>
              </a:tabLst>
            </a:pPr>
            <a:r>
              <a:rPr lang="en-US" b="1" dirty="0" err="1" smtClean="0">
                <a:solidFill>
                  <a:srgbClr val="CCFFCC"/>
                </a:solidFill>
                <a:latin typeface="Arial Narrow"/>
                <a:cs typeface="Arial Narrow"/>
              </a:rPr>
              <a:t>Plasmaspheric</a:t>
            </a:r>
            <a:r>
              <a:rPr lang="en-US" b="1" dirty="0" smtClean="0">
                <a:solidFill>
                  <a:srgbClr val="CCFFCC"/>
                </a:solidFill>
                <a:latin typeface="Arial Narrow"/>
                <a:cs typeface="Arial Narrow"/>
              </a:rPr>
              <a:t> </a:t>
            </a:r>
            <a:r>
              <a:rPr lang="en-US" b="1" dirty="0" smtClean="0">
                <a:solidFill>
                  <a:srgbClr val="CCFFCC"/>
                </a:solidFill>
                <a:latin typeface="Arial Narrow"/>
                <a:cs typeface="Arial Narrow"/>
              </a:rPr>
              <a:t>Imaging	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(IMAGE Mission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)	(10)</a:t>
            </a:r>
          </a:p>
          <a:p>
            <a:pPr marL="457200" indent="-457200">
              <a:spcAft>
                <a:spcPts val="1800"/>
              </a:spcAft>
              <a:tabLst>
                <a:tab pos="342900" algn="l"/>
                <a:tab pos="3543300" algn="l"/>
                <a:tab pos="7658100" algn="l"/>
              </a:tabLst>
            </a:pPr>
            <a:endParaRPr lang="en-US" b="1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marL="457200" indent="-457200">
              <a:spcAft>
                <a:spcPts val="1800"/>
              </a:spcAft>
              <a:tabLst>
                <a:tab pos="342900" algn="l"/>
                <a:tab pos="3543300" algn="l"/>
                <a:tab pos="7658100" algn="l"/>
              </a:tabLst>
            </a:pPr>
            <a:r>
              <a:rPr lang="en-US" b="1" dirty="0" smtClean="0">
                <a:solidFill>
                  <a:srgbClr val="FFFF99"/>
                </a:solidFill>
                <a:latin typeface="Arial Narrow"/>
                <a:cs typeface="Arial Narrow"/>
              </a:rPr>
              <a:t>2</a:t>
            </a:r>
            <a:r>
              <a:rPr lang="en-US" b="1" dirty="0" smtClean="0">
                <a:solidFill>
                  <a:srgbClr val="FFFF99"/>
                </a:solidFill>
                <a:latin typeface="Arial Narrow"/>
                <a:cs typeface="Arial Narrow"/>
              </a:rPr>
              <a:t>	Ring Current Imaging</a:t>
            </a:r>
            <a:r>
              <a:rPr lang="en-US" b="1" dirty="0" smtClean="0">
                <a:solidFill>
                  <a:srgbClr val="CCFFCC"/>
                </a:solidFill>
                <a:latin typeface="Arial Narrow"/>
                <a:cs typeface="Arial Narrow"/>
              </a:rPr>
              <a:t>	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(TWINS Mission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)	(  5)</a:t>
            </a:r>
          </a:p>
          <a:p>
            <a:pPr>
              <a:spcAft>
                <a:spcPts val="1800"/>
              </a:spcAft>
              <a:tabLst>
                <a:tab pos="342900" algn="l"/>
                <a:tab pos="3543300" algn="l"/>
              </a:tabLst>
            </a:pPr>
            <a:endParaRPr lang="en-US" b="1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>
              <a:spcAft>
                <a:spcPts val="1800"/>
              </a:spcAft>
              <a:tabLst>
                <a:tab pos="342900" algn="l"/>
                <a:tab pos="3543300" algn="l"/>
                <a:tab pos="7658100" algn="l"/>
              </a:tabLst>
            </a:pPr>
            <a:r>
              <a:rPr lang="en-US" b="1" dirty="0" smtClean="0">
                <a:solidFill>
                  <a:srgbClr val="FFCC00"/>
                </a:solidFill>
                <a:latin typeface="Arial Narrow"/>
                <a:cs typeface="Arial Narrow"/>
              </a:rPr>
              <a:t>3	Saturn’s </a:t>
            </a:r>
            <a:r>
              <a:rPr lang="en-US" b="1" dirty="0" err="1" smtClean="0">
                <a:solidFill>
                  <a:srgbClr val="FFCC00"/>
                </a:solidFill>
                <a:latin typeface="Arial Narrow"/>
                <a:cs typeface="Arial Narrow"/>
              </a:rPr>
              <a:t>Plasmasphere</a:t>
            </a:r>
            <a:r>
              <a:rPr lang="en-US" b="1" dirty="0" smtClean="0">
                <a:solidFill>
                  <a:srgbClr val="CCFFCC"/>
                </a:solidFill>
                <a:latin typeface="Arial Narrow"/>
                <a:cs typeface="Arial Narrow"/>
              </a:rPr>
              <a:t>	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(Cassini Mission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)	(  4)</a:t>
            </a:r>
          </a:p>
          <a:p>
            <a:pPr>
              <a:spcAft>
                <a:spcPts val="1800"/>
              </a:spcAft>
              <a:tabLst>
                <a:tab pos="342900" algn="l"/>
                <a:tab pos="3543300" algn="l"/>
              </a:tabLst>
            </a:pPr>
            <a:endParaRPr lang="en-US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>
              <a:spcAft>
                <a:spcPts val="1800"/>
              </a:spcAft>
              <a:tabLst>
                <a:tab pos="342900" algn="l"/>
                <a:tab pos="3543300" algn="l"/>
                <a:tab pos="7658100" algn="l"/>
              </a:tabLst>
            </a:pPr>
            <a:r>
              <a:rPr lang="en-US" b="1" dirty="0" smtClean="0">
                <a:solidFill>
                  <a:schemeClr val="bg1">
                    <a:lumMod val="25000"/>
                    <a:lumOff val="75000"/>
                  </a:schemeClr>
                </a:solidFill>
                <a:latin typeface="Arial Narrow"/>
                <a:cs typeface="Arial Narrow"/>
              </a:rPr>
              <a:t>4	Systems</a:t>
            </a:r>
            <a:r>
              <a:rPr lang="en-US" b="1" dirty="0" smtClean="0">
                <a:solidFill>
                  <a:schemeClr val="bg1">
                    <a:lumMod val="25000"/>
                    <a:lumOff val="75000"/>
                  </a:schemeClr>
                </a:solidFill>
                <a:latin typeface="Arial Narrow"/>
                <a:cs typeface="Arial Narrow"/>
              </a:rPr>
              <a:t>-Level Imaging</a:t>
            </a:r>
            <a:r>
              <a:rPr lang="en-US" b="1" dirty="0" smtClean="0">
                <a:solidFill>
                  <a:srgbClr val="CCFFCC"/>
                </a:solidFill>
                <a:latin typeface="Arial Narrow"/>
                <a:cs typeface="Arial Narrow"/>
              </a:rPr>
              <a:t>	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(Future mission concepts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)	(  2)</a:t>
            </a:r>
          </a:p>
          <a:p>
            <a:pPr>
              <a:spcAft>
                <a:spcPts val="1800"/>
              </a:spcAft>
              <a:tabLst>
                <a:tab pos="342900" algn="l"/>
                <a:tab pos="3543300" algn="l"/>
                <a:tab pos="7658100" algn="l"/>
              </a:tabLst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			(21)</a:t>
            </a:r>
            <a:endParaRPr lang="en-US" dirty="0" smtClean="0">
              <a:solidFill>
                <a:schemeClr val="bg2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0" y="838200"/>
            <a:ext cx="91440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Initiated by the Ring Current?</a:t>
            </a:r>
            <a:endParaRPr lang="en-US" sz="1100" i="1" dirty="0" smtClean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  <p:sp>
        <p:nvSpPr>
          <p:cNvPr id="25" name="Rectangle 1027"/>
          <p:cNvSpPr>
            <a:spLocks noChangeArrowheads="1"/>
          </p:cNvSpPr>
          <p:nvPr/>
        </p:nvSpPr>
        <p:spPr bwMode="auto">
          <a:xfrm>
            <a:off x="457200" y="1295400"/>
            <a:ext cx="82296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i="1" dirty="0" smtClean="0">
                <a:solidFill>
                  <a:schemeClr val="folHlink"/>
                </a:solidFill>
                <a:latin typeface="Arial" pitchFamily="-84" charset="0"/>
              </a:rPr>
              <a:t>Goldstein et al.</a:t>
            </a:r>
            <a:r>
              <a:rPr lang="en-US" sz="1400" b="1" dirty="0" smtClean="0">
                <a:solidFill>
                  <a:schemeClr val="folHlink"/>
                </a:solidFill>
                <a:latin typeface="Arial" pitchFamily="-84" charset="0"/>
              </a:rPr>
              <a:t> [2014]</a:t>
            </a:r>
            <a:endParaRPr lang="en-US" sz="1400" b="1" i="1" dirty="0" smtClean="0">
              <a:solidFill>
                <a:schemeClr val="folHlink"/>
              </a:solidFill>
              <a:latin typeface="Arial" pitchFamily="-84" charset="0"/>
            </a:endParaRPr>
          </a:p>
          <a:p>
            <a:pPr marL="173038" indent="-173038" algn="ctr">
              <a:spcAft>
                <a:spcPts val="60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Can a RC-generated 2-cell potential (“shielding”) act as a “seed potential” to initiate the </a:t>
            </a:r>
            <a:r>
              <a:rPr lang="en-US" sz="1400" i="1" dirty="0" err="1" smtClean="0">
                <a:solidFill>
                  <a:srgbClr val="FFFFFF"/>
                </a:solidFill>
                <a:latin typeface="Arial" pitchFamily="-84" charset="0"/>
              </a:rPr>
              <a:t>m</a:t>
            </a:r>
            <a:r>
              <a:rPr lang="en-US" sz="1400" i="1" dirty="0" smtClean="0">
                <a:solidFill>
                  <a:srgbClr val="FFFFFF"/>
                </a:solidFill>
                <a:latin typeface="Arial" pitchFamily="-84" charset="0"/>
              </a:rPr>
              <a:t>=</a:t>
            </a: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1 mode?</a:t>
            </a:r>
            <a:endParaRPr lang="en-US" sz="1400" baseline="0" dirty="0">
              <a:solidFill>
                <a:srgbClr val="FFFFFF"/>
              </a:solidFill>
              <a:latin typeface="Arial" pitchFamily="-84" charset="0"/>
            </a:endParaRPr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1981200" y="413311"/>
            <a:ext cx="6096000" cy="335989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sz="1600" b="1" dirty="0" smtClean="0">
                <a:solidFill>
                  <a:srgbClr val="FFCC00"/>
                </a:solidFill>
                <a:latin typeface="Arial Narrow"/>
                <a:cs typeface="Arial Narrow"/>
              </a:rPr>
              <a:t>3.   Saturn’s </a:t>
            </a:r>
            <a:r>
              <a:rPr lang="en-US" sz="1600" b="1" dirty="0" err="1" smtClean="0">
                <a:solidFill>
                  <a:srgbClr val="FFCC00"/>
                </a:solidFill>
                <a:latin typeface="Arial Narrow"/>
                <a:cs typeface="Arial Narrow"/>
              </a:rPr>
              <a:t>Plasmasphere</a:t>
            </a:r>
            <a:r>
              <a:rPr lang="en-US" sz="1600" b="1" dirty="0" smtClean="0">
                <a:solidFill>
                  <a:srgbClr val="FFFF99"/>
                </a:solidFill>
                <a:latin typeface="Arial Narrow"/>
                <a:cs typeface="Arial Narrow"/>
              </a:rPr>
              <a:t>    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(Cassini Mission)</a:t>
            </a:r>
            <a:endParaRPr lang="en-US" sz="900" i="1" dirty="0" smtClean="0">
              <a:solidFill>
                <a:schemeClr val="bg1">
                  <a:lumMod val="25000"/>
                  <a:lumOff val="75000"/>
                </a:schemeClr>
              </a:solidFill>
              <a:latin typeface="Arial Narrow"/>
              <a:cs typeface="Arial Narro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381000" y="2057400"/>
            <a:ext cx="3975100" cy="4495800"/>
            <a:chOff x="381000" y="2057400"/>
            <a:chExt cx="3975100" cy="4495800"/>
          </a:xfrm>
        </p:grpSpPr>
        <p:grpSp>
          <p:nvGrpSpPr>
            <p:cNvPr id="114" name="Group 109"/>
            <p:cNvGrpSpPr/>
            <p:nvPr/>
          </p:nvGrpSpPr>
          <p:grpSpPr>
            <a:xfrm>
              <a:off x="393700" y="2374900"/>
              <a:ext cx="3962400" cy="4178300"/>
              <a:chOff x="393700" y="2374900"/>
              <a:chExt cx="3962400" cy="4178300"/>
            </a:xfrm>
          </p:grpSpPr>
          <p:grpSp>
            <p:nvGrpSpPr>
              <p:cNvPr id="116" name="Group 98"/>
              <p:cNvGrpSpPr/>
              <p:nvPr/>
            </p:nvGrpSpPr>
            <p:grpSpPr>
              <a:xfrm>
                <a:off x="393700" y="2374900"/>
                <a:ext cx="3962400" cy="4178300"/>
                <a:chOff x="4572000" y="2362200"/>
                <a:chExt cx="3962400" cy="4178300"/>
              </a:xfrm>
            </p:grpSpPr>
            <p:sp>
              <p:nvSpPr>
                <p:cNvPr id="118" name="Rectangle 117"/>
                <p:cNvSpPr/>
                <p:nvPr/>
              </p:nvSpPr>
              <p:spPr bwMode="auto">
                <a:xfrm>
                  <a:off x="4572000" y="2362200"/>
                  <a:ext cx="3950208" cy="4178300"/>
                </a:xfrm>
                <a:prstGeom prst="rect">
                  <a:avLst/>
                </a:prstGeom>
                <a:solidFill>
                  <a:schemeClr val="tx2"/>
                </a:solidFill>
                <a:ln w="9525" cap="flat" cmpd="sng" algn="ctr">
                  <a:solidFill>
                    <a:schemeClr val="bg1">
                      <a:lumMod val="25000"/>
                      <a:lumOff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1" charset="0"/>
                  </a:endParaRPr>
                </a:p>
              </p:txBody>
            </p:sp>
            <p:grpSp>
              <p:nvGrpSpPr>
                <p:cNvPr id="119" name="Group 56"/>
                <p:cNvGrpSpPr/>
                <p:nvPr/>
              </p:nvGrpSpPr>
              <p:grpSpPr>
                <a:xfrm>
                  <a:off x="4572000" y="2514600"/>
                  <a:ext cx="3962400" cy="3949700"/>
                  <a:chOff x="4572000" y="2514600"/>
                  <a:chExt cx="3962400" cy="3949700"/>
                </a:xfrm>
              </p:grpSpPr>
              <p:sp>
                <p:nvSpPr>
                  <p:cNvPr id="120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4572000" y="2514600"/>
                    <a:ext cx="3962400" cy="70788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indent="-342900"/>
                    <a:r>
                      <a:rPr lang="en-US" sz="1400" b="1" baseline="0" dirty="0">
                        <a:solidFill>
                          <a:srgbClr val="FFFF99"/>
                        </a:solidFill>
                        <a:latin typeface="Arial" pitchFamily="-84" charset="0"/>
                      </a:rPr>
                      <a:t>•  </a:t>
                    </a:r>
                    <a:r>
                      <a:rPr lang="en-US" sz="1400" b="1" baseline="0" dirty="0" smtClean="0">
                        <a:solidFill>
                          <a:srgbClr val="FFFF99"/>
                        </a:solidFill>
                        <a:latin typeface="Arial" pitchFamily="-84" charset="0"/>
                      </a:rPr>
                      <a:t>	Inner </a:t>
                    </a:r>
                    <a:r>
                      <a:rPr lang="en-US" sz="1400" b="1" baseline="0" dirty="0" err="1" smtClean="0">
                        <a:solidFill>
                          <a:srgbClr val="FFFF99"/>
                        </a:solidFill>
                        <a:latin typeface="Arial" pitchFamily="-84" charset="0"/>
                      </a:rPr>
                      <a:t>Magnetospheric</a:t>
                    </a:r>
                    <a:r>
                      <a:rPr lang="en-US" sz="1400" b="1" baseline="0" dirty="0" smtClean="0">
                        <a:solidFill>
                          <a:srgbClr val="FFFF99"/>
                        </a:solidFill>
                        <a:latin typeface="Arial" pitchFamily="-84" charset="0"/>
                      </a:rPr>
                      <a:t> Shielding</a:t>
                    </a:r>
                  </a:p>
                  <a:p>
                    <a:pPr marL="342900" indent="-342900"/>
                    <a:r>
                      <a:rPr lang="en-US" sz="1400" b="1" dirty="0" smtClean="0">
                        <a:solidFill>
                          <a:schemeClr val="bg1">
                            <a:lumMod val="25000"/>
                            <a:lumOff val="75000"/>
                          </a:schemeClr>
                        </a:solidFill>
                        <a:latin typeface="Arial" pitchFamily="-84" charset="0"/>
                      </a:rPr>
                      <a:t>	</a:t>
                    </a:r>
                    <a:r>
                      <a:rPr lang="en-US" sz="1400" baseline="0" dirty="0" smtClean="0">
                        <a:solidFill>
                          <a:srgbClr val="FBFFF7"/>
                        </a:solidFill>
                        <a:latin typeface="Arial" pitchFamily="-84" charset="0"/>
                      </a:rPr>
                      <a:t>[</a:t>
                    </a:r>
                    <a:r>
                      <a:rPr lang="en-US" sz="1400" i="1" baseline="0" dirty="0" smtClean="0">
                        <a:solidFill>
                          <a:srgbClr val="FBFFF7"/>
                        </a:solidFill>
                        <a:latin typeface="Arial" pitchFamily="-84" charset="0"/>
                      </a:rPr>
                      <a:t>Goldstein et al., </a:t>
                    </a:r>
                    <a:r>
                      <a:rPr lang="en-US" sz="1400" dirty="0" smtClean="0">
                        <a:solidFill>
                          <a:schemeClr val="bg2"/>
                        </a:solidFill>
                        <a:latin typeface="Arial" pitchFamily="-84" charset="0"/>
                      </a:rPr>
                      <a:t>2002, 2003, 2006</a:t>
                    </a:r>
                    <a:r>
                      <a:rPr lang="en-US" sz="1400" baseline="0" dirty="0" smtClean="0">
                        <a:solidFill>
                          <a:srgbClr val="FBFFF7"/>
                        </a:solidFill>
                        <a:latin typeface="Arial" pitchFamily="-84" charset="0"/>
                      </a:rPr>
                      <a:t>]</a:t>
                    </a:r>
                  </a:p>
                  <a:p>
                    <a:pPr marL="342900" indent="-342900"/>
                    <a:r>
                      <a:rPr lang="en-US" sz="1200" dirty="0" err="1" smtClean="0">
                        <a:solidFill>
                          <a:schemeClr val="folHlink"/>
                        </a:solidFill>
                        <a:latin typeface="Arial" pitchFamily="-84" charset="0"/>
                      </a:rPr>
                      <a:t>Antisunwd</a:t>
                    </a:r>
                    <a:r>
                      <a:rPr lang="en-US" sz="1200" dirty="0" smtClean="0">
                        <a:solidFill>
                          <a:schemeClr val="folHlink"/>
                        </a:solidFill>
                        <a:latin typeface="Arial" pitchFamily="-84" charset="0"/>
                      </a:rPr>
                      <a:t> 2-Cell  </a:t>
                    </a:r>
                    <a:r>
                      <a:rPr lang="en-US" sz="1200" dirty="0" smtClean="0">
                        <a:solidFill>
                          <a:srgbClr val="FF0000"/>
                        </a:solidFill>
                        <a:latin typeface="Arial" pitchFamily="-84" charset="0"/>
                      </a:rPr>
                      <a:t>=&gt;</a:t>
                    </a:r>
                    <a:r>
                      <a:rPr lang="en-US" sz="1200" dirty="0" smtClean="0">
                        <a:solidFill>
                          <a:schemeClr val="folHlink"/>
                        </a:solidFill>
                        <a:latin typeface="Arial" pitchFamily="-84" charset="0"/>
                      </a:rPr>
                      <a:t> </a:t>
                    </a:r>
                    <a:r>
                      <a:rPr lang="en-US" sz="1200" dirty="0" err="1" smtClean="0">
                        <a:solidFill>
                          <a:schemeClr val="folHlink"/>
                        </a:solidFill>
                        <a:latin typeface="Arial" pitchFamily="-84" charset="0"/>
                      </a:rPr>
                      <a:t>Plasmaspheric</a:t>
                    </a:r>
                    <a:r>
                      <a:rPr lang="en-US" sz="1200" dirty="0" smtClean="0">
                        <a:solidFill>
                          <a:schemeClr val="folHlink"/>
                        </a:solidFill>
                        <a:latin typeface="Arial" pitchFamily="-84" charset="0"/>
                      </a:rPr>
                      <a:t> Shoulder</a:t>
                    </a:r>
                    <a:endParaRPr lang="en-US" sz="1200" dirty="0">
                      <a:solidFill>
                        <a:schemeClr val="folHlink"/>
                      </a:solidFill>
                      <a:latin typeface="Arial" pitchFamily="-84" charset="0"/>
                    </a:endParaRPr>
                  </a:p>
                </p:txBody>
              </p:sp>
              <p:pic>
                <p:nvPicPr>
                  <p:cNvPr id="121" name="Picture 15" descr="overshielding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 r="48825"/>
                  <a:stretch>
                    <a:fillRect/>
                  </a:stretch>
                </p:blipFill>
                <p:spPr bwMode="auto">
                  <a:xfrm>
                    <a:off x="4648200" y="3581400"/>
                    <a:ext cx="1964150" cy="1828801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22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6629400" y="3564235"/>
                    <a:ext cx="1570036" cy="4616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200" b="1" dirty="0" smtClean="0">
                        <a:solidFill>
                          <a:srgbClr val="CCFFCC"/>
                        </a:solidFill>
                        <a:latin typeface="Arial" pitchFamily="-84" charset="0"/>
                      </a:rPr>
                      <a:t>MODEL: </a:t>
                    </a:r>
                  </a:p>
                  <a:p>
                    <a:r>
                      <a:rPr lang="en-US" sz="1200" b="1" baseline="0" dirty="0" err="1" smtClean="0">
                        <a:solidFill>
                          <a:srgbClr val="F0F0F0"/>
                        </a:solidFill>
                        <a:latin typeface="Arial" pitchFamily="-84" charset="0"/>
                      </a:rPr>
                      <a:t>antisunward</a:t>
                    </a:r>
                    <a:r>
                      <a:rPr lang="en-US" sz="1200" b="1" baseline="0" dirty="0" smtClean="0">
                        <a:solidFill>
                          <a:srgbClr val="F0F0F0"/>
                        </a:solidFill>
                        <a:latin typeface="Arial" pitchFamily="-84" charset="0"/>
                      </a:rPr>
                      <a:t>  </a:t>
                    </a:r>
                    <a:r>
                      <a:rPr lang="en-US" sz="1200" b="1" baseline="0" dirty="0">
                        <a:solidFill>
                          <a:srgbClr val="F0F0F0"/>
                        </a:solidFill>
                        <a:latin typeface="Arial" pitchFamily="-84" charset="0"/>
                      </a:rPr>
                      <a:t>2-cell</a:t>
                    </a:r>
                  </a:p>
                </p:txBody>
              </p:sp>
              <p:sp>
                <p:nvSpPr>
                  <p:cNvPr id="123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6692900" y="4545012"/>
                    <a:ext cx="533400" cy="0"/>
                  </a:xfrm>
                  <a:prstGeom prst="line">
                    <a:avLst/>
                  </a:prstGeom>
                  <a:noFill/>
                  <a:ln w="76200">
                    <a:solidFill>
                      <a:schemeClr val="bg2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124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6629400" y="4191000"/>
                    <a:ext cx="509575" cy="2769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200" b="1" baseline="0" dirty="0">
                        <a:solidFill>
                          <a:schemeClr val="bg2"/>
                        </a:solidFill>
                        <a:latin typeface="Arial" pitchFamily="-84" charset="0"/>
                      </a:rPr>
                      <a:t>SUN</a:t>
                    </a:r>
                  </a:p>
                </p:txBody>
              </p:sp>
              <p:sp>
                <p:nvSpPr>
                  <p:cNvPr id="125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648200" y="6002635"/>
                    <a:ext cx="1968500" cy="4616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r"/>
                    <a:r>
                      <a:rPr lang="en-US" sz="1200" b="1" dirty="0" smtClean="0">
                        <a:solidFill>
                          <a:srgbClr val="CCFFCC"/>
                        </a:solidFill>
                        <a:latin typeface="Arial" pitchFamily="-84" charset="0"/>
                      </a:rPr>
                      <a:t>OBSERVATIONS:</a:t>
                    </a:r>
                  </a:p>
                  <a:p>
                    <a:pPr algn="r"/>
                    <a:r>
                      <a:rPr lang="en-US" sz="1200" b="1" baseline="0" dirty="0" err="1" smtClean="0">
                        <a:solidFill>
                          <a:srgbClr val="F0F0F0"/>
                        </a:solidFill>
                        <a:latin typeface="Arial" pitchFamily="-84" charset="0"/>
                      </a:rPr>
                      <a:t>plasmaspheric</a:t>
                    </a:r>
                    <a:r>
                      <a:rPr lang="en-US" sz="1200" b="1" dirty="0" smtClean="0">
                        <a:solidFill>
                          <a:srgbClr val="F0F0F0"/>
                        </a:solidFill>
                        <a:latin typeface="Arial" pitchFamily="-84" charset="0"/>
                      </a:rPr>
                      <a:t> </a:t>
                    </a:r>
                    <a:r>
                      <a:rPr lang="en-US" sz="1200" b="1" baseline="0" dirty="0" smtClean="0">
                        <a:solidFill>
                          <a:srgbClr val="F0F0F0"/>
                        </a:solidFill>
                        <a:latin typeface="Arial" pitchFamily="-84" charset="0"/>
                      </a:rPr>
                      <a:t>shoulder</a:t>
                    </a:r>
                    <a:endParaRPr lang="en-US" sz="1200" b="1" baseline="0" dirty="0">
                      <a:solidFill>
                        <a:srgbClr val="F0F0F0"/>
                      </a:solidFill>
                      <a:latin typeface="Arial" pitchFamily="-84" charset="0"/>
                    </a:endParaRPr>
                  </a:p>
                </p:txBody>
              </p:sp>
            </p:grpSp>
          </p:grpSp>
          <p:pic>
            <p:nvPicPr>
              <p:cNvPr id="117" name="Picture 116" descr="Screen Shot 2014-02-05 at 5.03.38 PM.png"/>
              <p:cNvPicPr>
                <a:picLocks noChangeAspect="1"/>
              </p:cNvPicPr>
              <p:nvPr/>
            </p:nvPicPr>
            <p:blipFill>
              <a:blip r:embed="rId5"/>
              <a:srcRect l="7207" t="8603" b="6818"/>
              <a:stretch>
                <a:fillRect/>
              </a:stretch>
            </p:blipFill>
            <p:spPr>
              <a:xfrm>
                <a:off x="2517174" y="4876800"/>
                <a:ext cx="1750026" cy="1676400"/>
              </a:xfrm>
              <a:prstGeom prst="rect">
                <a:avLst/>
              </a:prstGeom>
            </p:spPr>
          </p:pic>
        </p:grpSp>
        <p:sp>
          <p:nvSpPr>
            <p:cNvPr id="115" name="Rectangle 7"/>
            <p:cNvSpPr>
              <a:spLocks noChangeArrowheads="1"/>
            </p:cNvSpPr>
            <p:nvPr/>
          </p:nvSpPr>
          <p:spPr bwMode="auto">
            <a:xfrm>
              <a:off x="381000" y="2057400"/>
              <a:ext cx="39624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 smtClean="0">
                  <a:solidFill>
                    <a:schemeClr val="bg1">
                      <a:lumMod val="25000"/>
                      <a:lumOff val="75000"/>
                    </a:schemeClr>
                  </a:solidFill>
                  <a:latin typeface="Arial" pitchFamily="-84" charset="0"/>
                </a:rPr>
                <a:t>At Earth:</a:t>
              </a:r>
              <a:endParaRPr lang="en-US" sz="1400" b="1" baseline="0" dirty="0">
                <a:solidFill>
                  <a:schemeClr val="bg1">
                    <a:lumMod val="25000"/>
                    <a:lumOff val="75000"/>
                  </a:schemeClr>
                </a:solidFill>
                <a:latin typeface="Arial" pitchFamily="-84" charset="0"/>
              </a:endParaRPr>
            </a:p>
          </p:txBody>
        </p:sp>
      </p:grpSp>
      <p:grpSp>
        <p:nvGrpSpPr>
          <p:cNvPr id="126" name="Group 94"/>
          <p:cNvGrpSpPr/>
          <p:nvPr/>
        </p:nvGrpSpPr>
        <p:grpSpPr>
          <a:xfrm>
            <a:off x="381000" y="2057400"/>
            <a:ext cx="8305800" cy="4572000"/>
            <a:chOff x="381000" y="2057400"/>
            <a:chExt cx="8305800" cy="4572000"/>
          </a:xfrm>
        </p:grpSpPr>
        <p:grpSp>
          <p:nvGrpSpPr>
            <p:cNvPr id="127" name="Group 74"/>
            <p:cNvGrpSpPr/>
            <p:nvPr/>
          </p:nvGrpSpPr>
          <p:grpSpPr>
            <a:xfrm>
              <a:off x="4724400" y="2057400"/>
              <a:ext cx="3962400" cy="4572000"/>
              <a:chOff x="4572000" y="2057400"/>
              <a:chExt cx="3962400" cy="4572000"/>
            </a:xfrm>
          </p:grpSpPr>
          <p:sp>
            <p:nvSpPr>
              <p:cNvPr id="133" name="Rectangle 132"/>
              <p:cNvSpPr/>
              <p:nvPr/>
            </p:nvSpPr>
            <p:spPr bwMode="auto">
              <a:xfrm>
                <a:off x="4572000" y="2362200"/>
                <a:ext cx="3962400" cy="4267200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FFC27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" charset="0"/>
                </a:endParaRPr>
              </a:p>
            </p:txBody>
          </p:sp>
          <p:sp>
            <p:nvSpPr>
              <p:cNvPr id="134" name="Rectangle 7"/>
              <p:cNvSpPr>
                <a:spLocks noChangeArrowheads="1"/>
              </p:cNvSpPr>
              <p:nvPr/>
            </p:nvSpPr>
            <p:spPr bwMode="auto">
              <a:xfrm>
                <a:off x="4572000" y="2057400"/>
                <a:ext cx="39624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C279"/>
                    </a:solidFill>
                    <a:latin typeface="Arial" pitchFamily="-84" charset="0"/>
                  </a:rPr>
                  <a:t>At Saturn:</a:t>
                </a:r>
                <a:endParaRPr lang="en-US" sz="1600" b="1" baseline="0" dirty="0">
                  <a:solidFill>
                    <a:srgbClr val="FFC279"/>
                  </a:solidFill>
                  <a:latin typeface="Arial" pitchFamily="-84" charset="0"/>
                </a:endParaRPr>
              </a:p>
            </p:txBody>
          </p:sp>
          <p:sp>
            <p:nvSpPr>
              <p:cNvPr id="135" name="Rectangle 7"/>
              <p:cNvSpPr>
                <a:spLocks noChangeArrowheads="1"/>
              </p:cNvSpPr>
              <p:nvPr/>
            </p:nvSpPr>
            <p:spPr bwMode="auto">
              <a:xfrm>
                <a:off x="4572000" y="2514600"/>
                <a:ext cx="3962400" cy="7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342900" indent="-342900"/>
                <a:r>
                  <a:rPr lang="en-US" sz="1400" b="1" baseline="0" dirty="0">
                    <a:solidFill>
                      <a:srgbClr val="FFFF99"/>
                    </a:solidFill>
                    <a:latin typeface="Arial" pitchFamily="-84" charset="0"/>
                  </a:rPr>
                  <a:t>•  </a:t>
                </a:r>
                <a:r>
                  <a:rPr lang="en-US" sz="1400" b="1" baseline="0" dirty="0" smtClean="0">
                    <a:solidFill>
                      <a:srgbClr val="FFFF99"/>
                    </a:solidFill>
                    <a:latin typeface="Arial" pitchFamily="-84" charset="0"/>
                  </a:rPr>
                  <a:t>	</a:t>
                </a:r>
                <a:r>
                  <a:rPr lang="en-US" sz="1400" b="1" baseline="0" dirty="0" err="1" smtClean="0">
                    <a:solidFill>
                      <a:srgbClr val="FFFF99"/>
                    </a:solidFill>
                    <a:latin typeface="Arial" pitchFamily="-84" charset="0"/>
                  </a:rPr>
                  <a:t>Corotating</a:t>
                </a:r>
                <a:r>
                  <a:rPr lang="en-US" sz="1400" b="1" dirty="0" smtClean="0">
                    <a:solidFill>
                      <a:srgbClr val="FFFF99"/>
                    </a:solidFill>
                    <a:latin typeface="Arial" pitchFamily="-84" charset="0"/>
                  </a:rPr>
                  <a:t> Ring Current</a:t>
                </a:r>
                <a:endParaRPr lang="en-US" sz="1400" b="1" baseline="0" dirty="0" smtClean="0">
                  <a:solidFill>
                    <a:srgbClr val="FFFF99"/>
                  </a:solidFill>
                  <a:latin typeface="Arial" pitchFamily="-84" charset="0"/>
                </a:endParaRPr>
              </a:p>
              <a:p>
                <a:pPr marL="342900" indent="-342900"/>
                <a:r>
                  <a:rPr lang="en-US" sz="1400" baseline="0" dirty="0" smtClean="0">
                    <a:solidFill>
                      <a:srgbClr val="FBFFF7"/>
                    </a:solidFill>
                    <a:latin typeface="Arial" pitchFamily="-84" charset="0"/>
                  </a:rPr>
                  <a:t>	[</a:t>
                </a:r>
                <a:r>
                  <a:rPr lang="en-US" sz="1400" i="1" dirty="0" smtClean="0">
                    <a:solidFill>
                      <a:srgbClr val="FBFFF7"/>
                    </a:solidFill>
                    <a:latin typeface="Arial" pitchFamily="-84" charset="0"/>
                  </a:rPr>
                  <a:t>Mitchell et al., </a:t>
                </a:r>
                <a:r>
                  <a:rPr lang="en-US" sz="1400" dirty="0" smtClean="0">
                    <a:solidFill>
                      <a:schemeClr val="bg2"/>
                    </a:solidFill>
                    <a:latin typeface="Arial" pitchFamily="-84" charset="0"/>
                  </a:rPr>
                  <a:t>05;</a:t>
                </a:r>
                <a:r>
                  <a:rPr lang="en-US" sz="1400" i="1" dirty="0" smtClean="0">
                    <a:solidFill>
                      <a:srgbClr val="FBFFF7"/>
                    </a:solidFill>
                    <a:latin typeface="Arial" pitchFamily="-84" charset="0"/>
                  </a:rPr>
                  <a:t> </a:t>
                </a:r>
                <a:r>
                  <a:rPr lang="en-US" sz="1400" i="1" baseline="0" dirty="0" err="1" smtClean="0">
                    <a:solidFill>
                      <a:srgbClr val="FBFFF7"/>
                    </a:solidFill>
                    <a:latin typeface="Arial" pitchFamily="-84" charset="0"/>
                  </a:rPr>
                  <a:t>Krimigis</a:t>
                </a:r>
                <a:r>
                  <a:rPr lang="en-US" sz="1400" i="1" baseline="0" dirty="0" smtClean="0">
                    <a:solidFill>
                      <a:srgbClr val="FBFFF7"/>
                    </a:solidFill>
                    <a:latin typeface="Arial" pitchFamily="-84" charset="0"/>
                  </a:rPr>
                  <a:t> et al., </a:t>
                </a:r>
                <a:r>
                  <a:rPr lang="en-US" sz="1400" dirty="0" smtClean="0">
                    <a:solidFill>
                      <a:schemeClr val="bg2"/>
                    </a:solidFill>
                    <a:latin typeface="Arial" pitchFamily="-84" charset="0"/>
                  </a:rPr>
                  <a:t>07</a:t>
                </a:r>
                <a:r>
                  <a:rPr lang="en-US" sz="1400" baseline="0" dirty="0" smtClean="0">
                    <a:solidFill>
                      <a:srgbClr val="FBFFF7"/>
                    </a:solidFill>
                    <a:latin typeface="Arial" pitchFamily="-84" charset="0"/>
                  </a:rPr>
                  <a:t>]</a:t>
                </a:r>
              </a:p>
              <a:p>
                <a:pPr marL="342900" indent="-342900"/>
                <a:r>
                  <a:rPr lang="en-US" sz="1400" dirty="0" smtClean="0">
                    <a:solidFill>
                      <a:srgbClr val="FBFFF7"/>
                    </a:solidFill>
                    <a:latin typeface="Arial" pitchFamily="-84" charset="0"/>
                  </a:rPr>
                  <a:t>	</a:t>
                </a:r>
                <a:r>
                  <a:rPr lang="en-US" sz="1200" dirty="0" smtClean="0">
                    <a:solidFill>
                      <a:schemeClr val="folHlink"/>
                    </a:solidFill>
                    <a:latin typeface="Arial" pitchFamily="-84" charset="0"/>
                  </a:rPr>
                  <a:t>RC </a:t>
                </a:r>
                <a:r>
                  <a:rPr lang="en-US" sz="1200" dirty="0" err="1" smtClean="0">
                    <a:solidFill>
                      <a:schemeClr val="folHlink"/>
                    </a:solidFill>
                    <a:latin typeface="Arial" pitchFamily="-84" charset="0"/>
                  </a:rPr>
                  <a:t>corotates</a:t>
                </a:r>
                <a:r>
                  <a:rPr lang="en-US" sz="1200" dirty="0" smtClean="0">
                    <a:solidFill>
                      <a:schemeClr val="folHlink"/>
                    </a:solidFill>
                    <a:latin typeface="Arial" pitchFamily="-84" charset="0"/>
                  </a:rPr>
                  <a:t> with SLS3 for many hours</a:t>
                </a:r>
                <a:endParaRPr lang="en-US" sz="1200" dirty="0">
                  <a:solidFill>
                    <a:schemeClr val="folHlink"/>
                  </a:solidFill>
                  <a:latin typeface="Arial" pitchFamily="-84" charset="0"/>
                </a:endParaRPr>
              </a:p>
            </p:txBody>
          </p:sp>
          <p:grpSp>
            <p:nvGrpSpPr>
              <p:cNvPr id="136" name="Group 73"/>
              <p:cNvGrpSpPr/>
              <p:nvPr/>
            </p:nvGrpSpPr>
            <p:grpSpPr>
              <a:xfrm>
                <a:off x="4648200" y="3632202"/>
                <a:ext cx="3810000" cy="2463798"/>
                <a:chOff x="4648200" y="3632202"/>
                <a:chExt cx="3810000" cy="2463798"/>
              </a:xfrm>
            </p:grpSpPr>
            <p:grpSp>
              <p:nvGrpSpPr>
                <p:cNvPr id="137" name="Group 69"/>
                <p:cNvGrpSpPr/>
                <p:nvPr/>
              </p:nvGrpSpPr>
              <p:grpSpPr>
                <a:xfrm>
                  <a:off x="4648200" y="3810000"/>
                  <a:ext cx="3810000" cy="2286000"/>
                  <a:chOff x="4648200" y="3810000"/>
                  <a:chExt cx="3810000" cy="2286000"/>
                </a:xfrm>
              </p:grpSpPr>
              <p:grpSp>
                <p:nvGrpSpPr>
                  <p:cNvPr id="140" name="Group 68"/>
                  <p:cNvGrpSpPr/>
                  <p:nvPr/>
                </p:nvGrpSpPr>
                <p:grpSpPr>
                  <a:xfrm>
                    <a:off x="4648200" y="3810000"/>
                    <a:ext cx="3810000" cy="2286000"/>
                    <a:chOff x="4648200" y="3810000"/>
                    <a:chExt cx="3810000" cy="2286000"/>
                  </a:xfrm>
                </p:grpSpPr>
                <p:pic>
                  <p:nvPicPr>
                    <p:cNvPr id="142" name="Picture 141" descr="Krimigis-sequence.jpg"/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rcRect l="49580"/>
                    <a:stretch>
                      <a:fillRect/>
                    </a:stretch>
                  </p:blipFill>
                  <p:spPr>
                    <a:xfrm>
                      <a:off x="4648200" y="4962525"/>
                      <a:ext cx="3810000" cy="113347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3" name="Picture 142" descr="Krimigis-sequence.jpg"/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rcRect r="50084"/>
                    <a:stretch>
                      <a:fillRect/>
                    </a:stretch>
                  </p:blipFill>
                  <p:spPr>
                    <a:xfrm>
                      <a:off x="4686300" y="3810000"/>
                      <a:ext cx="3771900" cy="113347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41" name="Rectangle 140"/>
                  <p:cNvSpPr/>
                  <p:nvPr/>
                </p:nvSpPr>
                <p:spPr bwMode="auto">
                  <a:xfrm>
                    <a:off x="4648200" y="3886200"/>
                    <a:ext cx="3810000" cy="2084832"/>
                  </a:xfrm>
                  <a:prstGeom prst="rect">
                    <a:avLst/>
                  </a:prstGeom>
                  <a:noFill/>
                  <a:ln w="9525" cap="flat" cmpd="sng" algn="ctr">
                    <a:solidFill>
                      <a:schemeClr val="bg2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-1" charset="0"/>
                    </a:endParaRPr>
                  </a:p>
                </p:txBody>
              </p:sp>
            </p:grpSp>
            <p:sp>
              <p:nvSpPr>
                <p:cNvPr id="138" name="Rectangle 7"/>
                <p:cNvSpPr>
                  <a:spLocks noChangeArrowheads="1"/>
                </p:cNvSpPr>
                <p:nvPr/>
              </p:nvSpPr>
              <p:spPr bwMode="auto">
                <a:xfrm>
                  <a:off x="4953000" y="3632202"/>
                  <a:ext cx="3276600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marL="342900" indent="-342900">
                    <a:tabLst>
                      <a:tab pos="1262063" algn="l"/>
                      <a:tab pos="2455863" algn="l"/>
                    </a:tabLst>
                  </a:pPr>
                  <a:r>
                    <a:rPr lang="en-US" sz="1200" dirty="0" smtClean="0">
                      <a:solidFill>
                        <a:schemeClr val="folHlink"/>
                      </a:solidFill>
                      <a:latin typeface="Arial" pitchFamily="-84" charset="0"/>
                    </a:rPr>
                    <a:t>11:01	13:09	15:17</a:t>
                  </a:r>
                  <a:endParaRPr lang="en-US" sz="1200" dirty="0">
                    <a:solidFill>
                      <a:schemeClr val="folHlink"/>
                    </a:solidFill>
                    <a:latin typeface="Arial" pitchFamily="-84" charset="0"/>
                  </a:endParaRPr>
                </a:p>
              </p:txBody>
            </p:sp>
            <p:sp>
              <p:nvSpPr>
                <p:cNvPr id="139" name="Rectangle 7"/>
                <p:cNvSpPr>
                  <a:spLocks noChangeArrowheads="1"/>
                </p:cNvSpPr>
                <p:nvPr/>
              </p:nvSpPr>
              <p:spPr bwMode="auto">
                <a:xfrm>
                  <a:off x="4953000" y="4786066"/>
                  <a:ext cx="3276600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marL="342900" indent="-342900">
                    <a:tabLst>
                      <a:tab pos="1262063" algn="l"/>
                      <a:tab pos="2455863" algn="l"/>
                    </a:tabLst>
                  </a:pPr>
                  <a:r>
                    <a:rPr lang="en-US" sz="1200" dirty="0" smtClean="0">
                      <a:solidFill>
                        <a:schemeClr val="folHlink"/>
                      </a:solidFill>
                      <a:latin typeface="Arial" pitchFamily="-84" charset="0"/>
                    </a:rPr>
                    <a:t>17:25	19:33	21:41</a:t>
                  </a:r>
                  <a:endParaRPr lang="en-US" sz="1200" dirty="0">
                    <a:solidFill>
                      <a:schemeClr val="folHlink"/>
                    </a:solidFill>
                    <a:latin typeface="Arial" pitchFamily="-84" charset="0"/>
                  </a:endParaRPr>
                </a:p>
              </p:txBody>
            </p:sp>
          </p:grpSp>
        </p:grpSp>
        <p:grpSp>
          <p:nvGrpSpPr>
            <p:cNvPr id="128" name="Group 79"/>
            <p:cNvGrpSpPr/>
            <p:nvPr/>
          </p:nvGrpSpPr>
          <p:grpSpPr>
            <a:xfrm>
              <a:off x="381000" y="2362200"/>
              <a:ext cx="3962400" cy="4267200"/>
              <a:chOff x="381000" y="2362200"/>
              <a:chExt cx="3962400" cy="4267200"/>
            </a:xfrm>
          </p:grpSpPr>
          <p:sp>
            <p:nvSpPr>
              <p:cNvPr id="129" name="Rectangle 128"/>
              <p:cNvSpPr/>
              <p:nvPr/>
            </p:nvSpPr>
            <p:spPr bwMode="auto">
              <a:xfrm>
                <a:off x="381000" y="2362200"/>
                <a:ext cx="3962400" cy="4267200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solidFill>
                  <a:schemeClr val="bg1">
                    <a:lumMod val="25000"/>
                    <a:lumOff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" charset="0"/>
                </a:endParaRPr>
              </a:p>
            </p:txBody>
          </p:sp>
          <p:grpSp>
            <p:nvGrpSpPr>
              <p:cNvPr id="130" name="Group 76"/>
              <p:cNvGrpSpPr/>
              <p:nvPr/>
            </p:nvGrpSpPr>
            <p:grpSpPr>
              <a:xfrm>
                <a:off x="381000" y="2514600"/>
                <a:ext cx="3962400" cy="3736975"/>
                <a:chOff x="381000" y="2514600"/>
                <a:chExt cx="3962400" cy="3736975"/>
              </a:xfrm>
            </p:grpSpPr>
            <p:pic>
              <p:nvPicPr>
                <p:cNvPr id="131" name="Picture 130" descr="Screen Shot 2013-10-26 at 6.43.16 PM.png"/>
                <p:cNvPicPr>
                  <a:picLocks noChangeAspect="1"/>
                </p:cNvPicPr>
                <p:nvPr/>
              </p:nvPicPr>
              <p:blipFill>
                <a:blip r:embed="rId7"/>
                <a:srcRect l="2693" r="27189"/>
                <a:stretch>
                  <a:fillRect/>
                </a:stretch>
              </p:blipFill>
              <p:spPr>
                <a:xfrm>
                  <a:off x="533400" y="3276600"/>
                  <a:ext cx="3733800" cy="2974975"/>
                </a:xfrm>
                <a:prstGeom prst="rect">
                  <a:avLst/>
                </a:prstGeom>
              </p:spPr>
            </p:pic>
            <p:sp>
              <p:nvSpPr>
                <p:cNvPr id="132" name="Rectangle 7"/>
                <p:cNvSpPr>
                  <a:spLocks noChangeArrowheads="1"/>
                </p:cNvSpPr>
                <p:nvPr/>
              </p:nvSpPr>
              <p:spPr bwMode="auto">
                <a:xfrm>
                  <a:off x="381000" y="2514600"/>
                  <a:ext cx="3962400" cy="7386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marL="342900" indent="-342900"/>
                  <a:r>
                    <a:rPr lang="en-US" sz="1400" b="1" baseline="0" dirty="0">
                      <a:solidFill>
                        <a:srgbClr val="FFFF99"/>
                      </a:solidFill>
                      <a:latin typeface="Arial" pitchFamily="-84" charset="0"/>
                    </a:rPr>
                    <a:t>•  </a:t>
                  </a:r>
                  <a:r>
                    <a:rPr lang="en-US" sz="1400" b="1" baseline="0" dirty="0" smtClean="0">
                      <a:solidFill>
                        <a:srgbClr val="FFFF99"/>
                      </a:solidFill>
                      <a:latin typeface="Arial" pitchFamily="-84" charset="0"/>
                    </a:rPr>
                    <a:t>	Inner </a:t>
                  </a:r>
                  <a:r>
                    <a:rPr lang="en-US" sz="1400" b="1" baseline="0" dirty="0" err="1" smtClean="0">
                      <a:solidFill>
                        <a:srgbClr val="FFFF99"/>
                      </a:solidFill>
                      <a:latin typeface="Arial" pitchFamily="-84" charset="0"/>
                    </a:rPr>
                    <a:t>Magnetospheric</a:t>
                  </a:r>
                  <a:r>
                    <a:rPr lang="en-US" sz="1400" b="1" baseline="0" dirty="0" smtClean="0">
                      <a:solidFill>
                        <a:srgbClr val="FFFF99"/>
                      </a:solidFill>
                      <a:latin typeface="Arial" pitchFamily="-84" charset="0"/>
                    </a:rPr>
                    <a:t> Shielding</a:t>
                  </a:r>
                </a:p>
                <a:p>
                  <a:pPr marL="342900" indent="-342900"/>
                  <a:r>
                    <a:rPr lang="en-US" sz="1400" b="1" dirty="0" smtClean="0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latin typeface="Arial" pitchFamily="-84" charset="0"/>
                    </a:rPr>
                    <a:t>	</a:t>
                  </a:r>
                  <a:r>
                    <a:rPr lang="en-US" sz="1400" baseline="0" dirty="0" smtClean="0">
                      <a:solidFill>
                        <a:srgbClr val="FBFFF7"/>
                      </a:solidFill>
                      <a:latin typeface="Arial" pitchFamily="-84" charset="0"/>
                    </a:rPr>
                    <a:t>[</a:t>
                  </a:r>
                  <a:r>
                    <a:rPr lang="en-US" sz="1400" i="1" baseline="0" dirty="0" err="1" smtClean="0">
                      <a:solidFill>
                        <a:srgbClr val="FBFFF7"/>
                      </a:solidFill>
                      <a:latin typeface="Arial" pitchFamily="-84" charset="0"/>
                    </a:rPr>
                    <a:t>Jaggi</a:t>
                  </a:r>
                  <a:r>
                    <a:rPr lang="en-US" sz="1400" i="1" baseline="0" dirty="0" smtClean="0">
                      <a:solidFill>
                        <a:srgbClr val="FBFFF7"/>
                      </a:solidFill>
                      <a:latin typeface="Arial" pitchFamily="-84" charset="0"/>
                    </a:rPr>
                    <a:t> and Wolf, </a:t>
                  </a:r>
                  <a:r>
                    <a:rPr lang="en-US" sz="1400" dirty="0" smtClean="0">
                      <a:solidFill>
                        <a:schemeClr val="bg2"/>
                      </a:solidFill>
                      <a:latin typeface="Arial" pitchFamily="-84" charset="0"/>
                    </a:rPr>
                    <a:t>1973</a:t>
                  </a:r>
                  <a:r>
                    <a:rPr lang="en-US" sz="1400" baseline="0" dirty="0" smtClean="0">
                      <a:solidFill>
                        <a:srgbClr val="FBFFF7"/>
                      </a:solidFill>
                      <a:latin typeface="Arial" pitchFamily="-84" charset="0"/>
                    </a:rPr>
                    <a:t>]</a:t>
                  </a:r>
                </a:p>
                <a:p>
                  <a:pPr marL="342900" indent="-342900"/>
                  <a:r>
                    <a:rPr lang="en-US" sz="1400" b="1" i="1" dirty="0" smtClean="0">
                      <a:solidFill>
                        <a:srgbClr val="8EA9FF"/>
                      </a:solidFill>
                      <a:latin typeface="Arial" pitchFamily="-84" charset="0"/>
                    </a:rPr>
                    <a:t>	</a:t>
                  </a:r>
                  <a:r>
                    <a:rPr lang="en-US" sz="1200" dirty="0" smtClean="0">
                      <a:solidFill>
                        <a:schemeClr val="folHlink"/>
                      </a:solidFill>
                      <a:latin typeface="Arial" pitchFamily="-84" charset="0"/>
                    </a:rPr>
                    <a:t>RC-ionosphere coupling</a:t>
                  </a:r>
                  <a:endParaRPr lang="en-US" sz="1200" dirty="0">
                    <a:solidFill>
                      <a:schemeClr val="folHlink"/>
                    </a:solidFill>
                    <a:latin typeface="Arial" pitchFamily="-84" charset="0"/>
                  </a:endParaRPr>
                </a:p>
              </p:txBody>
            </p:sp>
          </p:grpSp>
        </p:grpSp>
      </p:grpSp>
      <p:grpSp>
        <p:nvGrpSpPr>
          <p:cNvPr id="144" name="Group 95"/>
          <p:cNvGrpSpPr/>
          <p:nvPr/>
        </p:nvGrpSpPr>
        <p:grpSpPr>
          <a:xfrm>
            <a:off x="4787900" y="3505200"/>
            <a:ext cx="3840479" cy="2943999"/>
            <a:chOff x="4787900" y="3505200"/>
            <a:chExt cx="3840479" cy="2943999"/>
          </a:xfrm>
        </p:grpSpPr>
        <p:pic>
          <p:nvPicPr>
            <p:cNvPr id="145" name="Picture 6" descr="Krimigis-BirkelendCurrents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787900" y="3505200"/>
              <a:ext cx="3840479" cy="2886741"/>
            </a:xfrm>
            <a:prstGeom prst="rect">
              <a:avLst/>
            </a:prstGeom>
            <a:noFill/>
          </p:spPr>
        </p:pic>
        <p:sp>
          <p:nvSpPr>
            <p:cNvPr id="146" name="Rectangle 7"/>
            <p:cNvSpPr>
              <a:spLocks noChangeArrowheads="1"/>
            </p:cNvSpPr>
            <p:nvPr/>
          </p:nvSpPr>
          <p:spPr bwMode="auto">
            <a:xfrm>
              <a:off x="7696200" y="6172200"/>
              <a:ext cx="685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342900" indent="-342900">
                <a:tabLst>
                  <a:tab pos="1262063" algn="l"/>
                  <a:tab pos="2455863" algn="l"/>
                </a:tabLst>
              </a:pPr>
              <a:r>
                <a:rPr lang="en-US" sz="1200" dirty="0" smtClean="0">
                  <a:solidFill>
                    <a:schemeClr val="folHlink"/>
                  </a:solidFill>
                  <a:latin typeface="Arial" pitchFamily="-84" charset="0"/>
                </a:rPr>
                <a:t>15:17</a:t>
              </a:r>
              <a:endParaRPr lang="en-US" sz="1200" dirty="0">
                <a:solidFill>
                  <a:schemeClr val="folHlink"/>
                </a:solidFill>
                <a:latin typeface="Arial" pitchFamily="-84" charset="0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0" y="838200"/>
            <a:ext cx="91440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Initiation of </a:t>
            </a:r>
            <a:r>
              <a:rPr lang="en-US" b="1" i="1" dirty="0" err="1" smtClean="0">
                <a:solidFill>
                  <a:srgbClr val="FFFF00"/>
                </a:solidFill>
                <a:latin typeface="Arial Narrow"/>
                <a:cs typeface="Arial Narrow"/>
              </a:rPr>
              <a:t>m</a:t>
            </a: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=1 Interchange</a:t>
            </a:r>
            <a:endParaRPr lang="en-US" sz="1100" i="1" dirty="0" smtClean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  <p:sp>
        <p:nvSpPr>
          <p:cNvPr id="25" name="Rectangle 1027"/>
          <p:cNvSpPr>
            <a:spLocks noChangeArrowheads="1"/>
          </p:cNvSpPr>
          <p:nvPr/>
        </p:nvSpPr>
        <p:spPr bwMode="auto">
          <a:xfrm>
            <a:off x="457200" y="1295400"/>
            <a:ext cx="82296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i="1" dirty="0" smtClean="0">
                <a:solidFill>
                  <a:schemeClr val="folHlink"/>
                </a:solidFill>
                <a:latin typeface="Arial" pitchFamily="-84" charset="0"/>
              </a:rPr>
              <a:t>Goldstein et al.</a:t>
            </a:r>
            <a:r>
              <a:rPr lang="en-US" sz="1400" b="1" dirty="0" smtClean="0">
                <a:solidFill>
                  <a:schemeClr val="folHlink"/>
                </a:solidFill>
                <a:latin typeface="Arial" pitchFamily="-84" charset="0"/>
              </a:rPr>
              <a:t> [2014]</a:t>
            </a:r>
            <a:r>
              <a:rPr lang="en-US" sz="1400" dirty="0" smtClean="0">
                <a:solidFill>
                  <a:schemeClr val="folHlink"/>
                </a:solidFill>
                <a:latin typeface="Arial" pitchFamily="-84" charset="0"/>
              </a:rPr>
              <a:t>, based heavily on </a:t>
            </a:r>
            <a:r>
              <a:rPr lang="en-US" sz="1400" i="1" dirty="0" smtClean="0">
                <a:solidFill>
                  <a:schemeClr val="folHlink"/>
                </a:solidFill>
                <a:latin typeface="Arial" pitchFamily="-84" charset="0"/>
              </a:rPr>
              <a:t>Hill</a:t>
            </a:r>
            <a:r>
              <a:rPr lang="en-US" sz="1400" dirty="0" smtClean="0">
                <a:solidFill>
                  <a:schemeClr val="folHlink"/>
                </a:solidFill>
                <a:latin typeface="Arial" pitchFamily="-84" charset="0"/>
              </a:rPr>
              <a:t> [2006]</a:t>
            </a:r>
            <a:endParaRPr lang="en-US" sz="1400" i="1" dirty="0" smtClean="0">
              <a:solidFill>
                <a:schemeClr val="folHlink"/>
              </a:solidFill>
              <a:latin typeface="Arial" pitchFamily="-84" charset="0"/>
            </a:endParaRPr>
          </a:p>
          <a:p>
            <a:pPr marL="173038" indent="-173038" algn="ctr">
              <a:spcAft>
                <a:spcPts val="60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A ring-current generated “seed potential” can reproduce the observed density cam within ~26 hours. </a:t>
            </a:r>
            <a:endParaRPr lang="en-US" sz="1400" baseline="0" dirty="0">
              <a:solidFill>
                <a:srgbClr val="FFFFFF"/>
              </a:solidFill>
              <a:latin typeface="Arial" pitchFamily="-84" charset="0"/>
            </a:endParaRPr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1981200" y="413311"/>
            <a:ext cx="6096000" cy="335989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sz="1600" b="1" dirty="0" smtClean="0">
                <a:solidFill>
                  <a:srgbClr val="FFCC00"/>
                </a:solidFill>
                <a:latin typeface="Arial Narrow"/>
                <a:cs typeface="Arial Narrow"/>
              </a:rPr>
              <a:t>3.   Saturn’s </a:t>
            </a:r>
            <a:r>
              <a:rPr lang="en-US" sz="1600" b="1" dirty="0" err="1" smtClean="0">
                <a:solidFill>
                  <a:srgbClr val="FFCC00"/>
                </a:solidFill>
                <a:latin typeface="Arial Narrow"/>
                <a:cs typeface="Arial Narrow"/>
              </a:rPr>
              <a:t>Plasmasphere</a:t>
            </a:r>
            <a:r>
              <a:rPr lang="en-US" sz="1600" b="1" dirty="0" smtClean="0">
                <a:solidFill>
                  <a:srgbClr val="FFFF99"/>
                </a:solidFill>
                <a:latin typeface="Arial Narrow"/>
                <a:cs typeface="Arial Narrow"/>
              </a:rPr>
              <a:t>    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(Cassini Mission)</a:t>
            </a:r>
            <a:endParaRPr lang="en-US" sz="900" i="1" dirty="0" smtClean="0">
              <a:solidFill>
                <a:schemeClr val="bg1">
                  <a:lumMod val="25000"/>
                  <a:lumOff val="75000"/>
                </a:schemeClr>
              </a:solidFill>
              <a:latin typeface="Arial Narrow"/>
              <a:cs typeface="Arial Narrow"/>
            </a:endParaRPr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1310332" y="1940560"/>
            <a:ext cx="7263966" cy="4846320"/>
            <a:chOff x="76200" y="1215877"/>
            <a:chExt cx="8342552" cy="5565923"/>
          </a:xfrm>
        </p:grpSpPr>
        <p:pic>
          <p:nvPicPr>
            <p:cNvPr id="35" name="Picture 34" descr="cam2cell_f04_t0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7801" y="1215877"/>
              <a:ext cx="6970951" cy="5565923"/>
            </a:xfrm>
            <a:prstGeom prst="rect">
              <a:avLst/>
            </a:prstGeom>
          </p:spPr>
        </p:pic>
        <p:sp>
          <p:nvSpPr>
            <p:cNvPr id="36" name="Rectangle 12"/>
            <p:cNvSpPr>
              <a:spLocks noChangeArrowheads="1"/>
            </p:cNvSpPr>
            <p:nvPr/>
          </p:nvSpPr>
          <p:spPr bwMode="auto">
            <a:xfrm>
              <a:off x="76200" y="3530024"/>
              <a:ext cx="1371601" cy="600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baseline="0" dirty="0" err="1" smtClean="0">
                  <a:solidFill>
                    <a:srgbClr val="FF0000"/>
                  </a:solidFill>
                  <a:latin typeface="Arial" pitchFamily="-84" charset="0"/>
                </a:rPr>
                <a:t>t</a:t>
              </a:r>
              <a:r>
                <a:rPr lang="en-US" sz="1400" baseline="0" dirty="0" smtClean="0">
                  <a:solidFill>
                    <a:srgbClr val="FF0000"/>
                  </a:solidFill>
                  <a:latin typeface="Arial" pitchFamily="-84" charset="0"/>
                </a:rPr>
                <a:t>=0:</a:t>
              </a:r>
              <a:r>
                <a:rPr lang="en-US" sz="1400" dirty="0" smtClean="0">
                  <a:solidFill>
                    <a:srgbClr val="FF0000"/>
                  </a:solidFill>
                  <a:latin typeface="Arial" pitchFamily="-84" charset="0"/>
                </a:rPr>
                <a:t> </a:t>
              </a:r>
            </a:p>
            <a:p>
              <a:r>
                <a:rPr lang="en-US" sz="1400" baseline="0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sz="1400" baseline="-25000" dirty="0" smtClean="0">
                  <a:solidFill>
                    <a:srgbClr val="FF0000"/>
                  </a:solidFill>
                  <a:latin typeface="Arial"/>
                  <a:cs typeface="Arial"/>
                </a:rPr>
                <a:t>RC</a:t>
              </a:r>
              <a:r>
                <a:rPr lang="en-US" sz="1400" dirty="0" smtClean="0">
                  <a:solidFill>
                    <a:srgbClr val="FF0000"/>
                  </a:solidFill>
                  <a:latin typeface="Arial"/>
                  <a:cs typeface="Arial"/>
                </a:rPr>
                <a:t> only.</a:t>
              </a:r>
              <a:endParaRPr lang="en-US" sz="1400" baseline="0" dirty="0" smtClean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</p:grpSp>
      <p:grpSp>
        <p:nvGrpSpPr>
          <p:cNvPr id="37" name="Group 35"/>
          <p:cNvGrpSpPr>
            <a:grpSpLocks noChangeAspect="1"/>
          </p:cNvGrpSpPr>
          <p:nvPr/>
        </p:nvGrpSpPr>
        <p:grpSpPr>
          <a:xfrm>
            <a:off x="1313950" y="1940560"/>
            <a:ext cx="7260348" cy="4846320"/>
            <a:chOff x="76200" y="1215877"/>
            <a:chExt cx="8342551" cy="5565923"/>
          </a:xfrm>
        </p:grpSpPr>
        <p:pic>
          <p:nvPicPr>
            <p:cNvPr id="38" name="Picture 37" descr="cam2cell_f04_teq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7800" y="1215877"/>
              <a:ext cx="6970951" cy="5565923"/>
            </a:xfrm>
            <a:prstGeom prst="rect">
              <a:avLst/>
            </a:prstGeom>
          </p:spPr>
        </p:pic>
        <p:sp>
          <p:nvSpPr>
            <p:cNvPr id="41" name="Rectangle 12"/>
            <p:cNvSpPr>
              <a:spLocks noChangeArrowheads="1"/>
            </p:cNvSpPr>
            <p:nvPr/>
          </p:nvSpPr>
          <p:spPr bwMode="auto">
            <a:xfrm>
              <a:off x="76200" y="3530024"/>
              <a:ext cx="1371600" cy="60091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b="1" baseline="0" dirty="0" err="1" smtClean="0">
                  <a:solidFill>
                    <a:srgbClr val="FFFF00"/>
                  </a:solidFill>
                  <a:latin typeface="Arial" pitchFamily="-84" charset="0"/>
                </a:rPr>
                <a:t>t</a:t>
              </a:r>
              <a:r>
                <a:rPr lang="en-US" sz="1400" b="1" baseline="0" dirty="0" smtClean="0">
                  <a:solidFill>
                    <a:srgbClr val="FFFF00"/>
                  </a:solidFill>
                  <a:latin typeface="Arial" pitchFamily="-84" charset="0"/>
                </a:rPr>
                <a:t> = 6.7 hrs:</a:t>
              </a:r>
              <a:r>
                <a:rPr lang="en-US" sz="1400" b="1" dirty="0" smtClean="0">
                  <a:solidFill>
                    <a:srgbClr val="FFFF00"/>
                  </a:solidFill>
                  <a:latin typeface="Arial" pitchFamily="-84" charset="0"/>
                </a:rPr>
                <a:t> </a:t>
              </a:r>
            </a:p>
            <a:p>
              <a:r>
                <a:rPr lang="en-US" sz="1400" baseline="0" dirty="0" err="1" smtClean="0">
                  <a:solidFill>
                    <a:srgbClr val="FFFF00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sz="1400" baseline="-25000" dirty="0" err="1" smtClean="0">
                  <a:solidFill>
                    <a:srgbClr val="FFFF00"/>
                  </a:solidFill>
                  <a:latin typeface="Arial"/>
                  <a:cs typeface="Arial"/>
                </a:rPr>
                <a:t>int</a:t>
              </a:r>
              <a:r>
                <a:rPr lang="en-US" sz="1400" dirty="0" smtClean="0">
                  <a:solidFill>
                    <a:srgbClr val="FFFF00"/>
                  </a:solidFill>
                  <a:latin typeface="Arial"/>
                  <a:cs typeface="Arial"/>
                </a:rPr>
                <a:t> =  </a:t>
              </a:r>
              <a:r>
                <a:rPr lang="en-US" sz="1400" dirty="0" smtClean="0">
                  <a:solidFill>
                    <a:srgbClr val="FFFF00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sz="1400" baseline="-25000" dirty="0" smtClean="0">
                  <a:solidFill>
                    <a:srgbClr val="FFFF00"/>
                  </a:solidFill>
                  <a:latin typeface="Arial"/>
                  <a:cs typeface="Arial"/>
                </a:rPr>
                <a:t>RC</a:t>
              </a:r>
              <a:endParaRPr lang="en-US" sz="1400" baseline="0" dirty="0" smtClean="0">
                <a:solidFill>
                  <a:srgbClr val="FFFF00"/>
                </a:solidFill>
                <a:latin typeface="Symbol" charset="2"/>
                <a:cs typeface="Symbol" charset="2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259098" y="1940560"/>
            <a:ext cx="7315200" cy="4846320"/>
            <a:chOff x="1828800" y="2011680"/>
            <a:chExt cx="7315200" cy="4846320"/>
          </a:xfrm>
        </p:grpSpPr>
        <p:sp>
          <p:nvSpPr>
            <p:cNvPr id="45" name="Rectangle 12"/>
            <p:cNvSpPr>
              <a:spLocks noChangeArrowheads="1"/>
            </p:cNvSpPr>
            <p:nvPr/>
          </p:nvSpPr>
          <p:spPr bwMode="auto">
            <a:xfrm>
              <a:off x="1828800" y="4038600"/>
              <a:ext cx="1245504" cy="52322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b="1" baseline="0" dirty="0" err="1" smtClean="0">
                  <a:solidFill>
                    <a:srgbClr val="FFFFFF"/>
                  </a:solidFill>
                  <a:latin typeface="Arial" pitchFamily="-84" charset="0"/>
                </a:rPr>
                <a:t>t</a:t>
              </a:r>
              <a:r>
                <a:rPr lang="en-US" sz="1400" b="1" baseline="0" dirty="0" smtClean="0">
                  <a:solidFill>
                    <a:srgbClr val="FFFFFF"/>
                  </a:solidFill>
                  <a:latin typeface="Arial" pitchFamily="-84" charset="0"/>
                </a:rPr>
                <a:t> = 22 hrs:</a:t>
              </a:r>
              <a:r>
                <a:rPr lang="en-US" sz="1400" b="1" dirty="0" smtClean="0">
                  <a:solidFill>
                    <a:srgbClr val="FFFFFF"/>
                  </a:solidFill>
                  <a:latin typeface="Arial" pitchFamily="-84" charset="0"/>
                </a:rPr>
                <a:t> </a:t>
              </a:r>
            </a:p>
            <a:p>
              <a:r>
                <a:rPr lang="en-US" sz="1400" baseline="0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sz="1400" baseline="-25000" dirty="0" err="1" smtClean="0">
                  <a:solidFill>
                    <a:srgbClr val="FFFFFF"/>
                  </a:solidFill>
                  <a:latin typeface="Arial"/>
                  <a:cs typeface="Arial"/>
                </a:rPr>
                <a:t>int</a:t>
              </a:r>
              <a:r>
                <a:rPr lang="en-US" sz="1400" dirty="0" smtClean="0">
                  <a:solidFill>
                    <a:srgbClr val="FFFFFF"/>
                  </a:solidFill>
                  <a:latin typeface="Arial"/>
                  <a:cs typeface="Arial"/>
                </a:rPr>
                <a:t> = 10 </a:t>
              </a:r>
              <a:r>
                <a:rPr lang="en-US" sz="1400" dirty="0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sz="1400" baseline="-25000" dirty="0" smtClean="0">
                  <a:solidFill>
                    <a:srgbClr val="FFFFFF"/>
                  </a:solidFill>
                  <a:latin typeface="Arial"/>
                  <a:cs typeface="Arial"/>
                </a:rPr>
                <a:t>RC</a:t>
              </a:r>
              <a:endParaRPr lang="en-US" sz="1400" baseline="0" dirty="0" smtClean="0">
                <a:solidFill>
                  <a:srgbClr val="FFFFFF"/>
                </a:solidFill>
                <a:latin typeface="Symbol" charset="2"/>
                <a:cs typeface="Symbol" charset="2"/>
              </a:endParaRPr>
            </a:p>
          </p:txBody>
        </p:sp>
        <p:pic>
          <p:nvPicPr>
            <p:cNvPr id="46" name="Picture 45" descr="cam2cell_f04_t10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74304" y="2011680"/>
              <a:ext cx="6069696" cy="4846320"/>
            </a:xfrm>
            <a:prstGeom prst="rect">
              <a:avLst/>
            </a:prstGeom>
          </p:spPr>
        </p:pic>
      </p:grpSp>
      <p:grpSp>
        <p:nvGrpSpPr>
          <p:cNvPr id="52" name="Group 39"/>
          <p:cNvGrpSpPr>
            <a:grpSpLocks noChangeAspect="1"/>
          </p:cNvGrpSpPr>
          <p:nvPr/>
        </p:nvGrpSpPr>
        <p:grpSpPr>
          <a:xfrm>
            <a:off x="1309898" y="1940560"/>
            <a:ext cx="7768062" cy="4846320"/>
            <a:chOff x="76200" y="1215878"/>
            <a:chExt cx="8921496" cy="5565922"/>
          </a:xfrm>
        </p:grpSpPr>
        <p:grpSp>
          <p:nvGrpSpPr>
            <p:cNvPr id="55" name="Group 31"/>
            <p:cNvGrpSpPr/>
            <p:nvPr/>
          </p:nvGrpSpPr>
          <p:grpSpPr>
            <a:xfrm>
              <a:off x="152400" y="1215878"/>
              <a:ext cx="8845296" cy="5565922"/>
              <a:chOff x="146304" y="1215878"/>
              <a:chExt cx="8845296" cy="5565922"/>
            </a:xfrm>
          </p:grpSpPr>
          <p:pic>
            <p:nvPicPr>
              <p:cNvPr id="61" name="Picture 60" descr="cam2cell_f04_tCAPS.jp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47801" y="1215878"/>
                <a:ext cx="7543799" cy="5565922"/>
              </a:xfrm>
              <a:prstGeom prst="rect">
                <a:avLst/>
              </a:prstGeom>
            </p:spPr>
          </p:pic>
          <p:grpSp>
            <p:nvGrpSpPr>
              <p:cNvPr id="62" name="Group 30"/>
              <p:cNvGrpSpPr/>
              <p:nvPr/>
            </p:nvGrpSpPr>
            <p:grpSpPr>
              <a:xfrm>
                <a:off x="146304" y="2967736"/>
                <a:ext cx="1682496" cy="2213864"/>
                <a:chOff x="70104" y="2590800"/>
                <a:chExt cx="1682496" cy="2213864"/>
              </a:xfrm>
            </p:grpSpPr>
            <p:pic>
              <p:nvPicPr>
                <p:cNvPr id="65" name="Picture 64" descr="cam2cell_f01.jpg"/>
                <p:cNvPicPr>
                  <a:picLocks noChangeAspect="1"/>
                </p:cNvPicPr>
                <p:nvPr/>
              </p:nvPicPr>
              <p:blipFill>
                <a:blip r:embed="rId8"/>
                <a:srcRect l="8676" t="71930" r="71875" b="15790"/>
                <a:stretch>
                  <a:fillRect/>
                </a:stretch>
              </p:blipFill>
              <p:spPr>
                <a:xfrm>
                  <a:off x="70104" y="4292600"/>
                  <a:ext cx="1682496" cy="512064"/>
                </a:xfrm>
                <a:prstGeom prst="rect">
                  <a:avLst/>
                </a:prstGeom>
                <a:ln w="38100" cap="flat" cmpd="sng" algn="ctr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>
                    <a:schemeClr val="tx2">
                      <a:alpha val="43000"/>
                    </a:schemeClr>
                  </a:outerShdw>
                </a:effectLst>
              </p:spPr>
            </p:pic>
            <p:pic>
              <p:nvPicPr>
                <p:cNvPr id="68" name="Picture 67" descr="cam2cell_f01.jpg"/>
                <p:cNvPicPr>
                  <a:picLocks noChangeAspect="1"/>
                </p:cNvPicPr>
                <p:nvPr/>
              </p:nvPicPr>
              <p:blipFill>
                <a:blip r:embed="rId8"/>
                <a:srcRect l="56875" r="14375" b="40351"/>
                <a:stretch>
                  <a:fillRect/>
                </a:stretch>
              </p:blipFill>
              <p:spPr>
                <a:xfrm>
                  <a:off x="70104" y="2590800"/>
                  <a:ext cx="1676400" cy="1676400"/>
                </a:xfrm>
                <a:prstGeom prst="rect">
                  <a:avLst/>
                </a:prstGeom>
                <a:ln w="38100" cap="flat" cmpd="sng" algn="ctr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>
                    <a:schemeClr val="tx2">
                      <a:alpha val="43000"/>
                    </a:schemeClr>
                  </a:outerShdw>
                </a:effectLst>
              </p:spPr>
            </p:pic>
          </p:grpSp>
        </p:grpSp>
        <p:sp>
          <p:nvSpPr>
            <p:cNvPr id="58" name="Rectangle 12"/>
            <p:cNvSpPr>
              <a:spLocks noChangeArrowheads="1"/>
            </p:cNvSpPr>
            <p:nvPr/>
          </p:nvSpPr>
          <p:spPr bwMode="auto">
            <a:xfrm>
              <a:off x="76200" y="5435024"/>
              <a:ext cx="1371600" cy="84834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b="1" baseline="0" dirty="0" err="1" smtClean="0">
                  <a:solidFill>
                    <a:srgbClr val="FF0000"/>
                  </a:solidFill>
                  <a:latin typeface="Arial" pitchFamily="-84" charset="0"/>
                </a:rPr>
                <a:t>t</a:t>
              </a:r>
              <a:r>
                <a:rPr lang="en-US" sz="1400" b="1" baseline="0" dirty="0" smtClean="0">
                  <a:solidFill>
                    <a:srgbClr val="FF0000"/>
                  </a:solidFill>
                  <a:latin typeface="Arial" pitchFamily="-84" charset="0"/>
                </a:rPr>
                <a:t> = 26 hrs:</a:t>
              </a:r>
              <a:r>
                <a:rPr lang="en-US" sz="1400" b="1" dirty="0" smtClean="0">
                  <a:solidFill>
                    <a:srgbClr val="FF0000"/>
                  </a:solidFill>
                  <a:latin typeface="Arial" pitchFamily="-84" charset="0"/>
                </a:rPr>
                <a:t> </a:t>
              </a:r>
            </a:p>
            <a:p>
              <a:r>
                <a:rPr lang="en-US" sz="1400" baseline="0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400" baseline="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L</a:t>
              </a:r>
              <a:r>
                <a:rPr lang="en-US" sz="1400" baseline="0" dirty="0" smtClean="0">
                  <a:solidFill>
                    <a:srgbClr val="FF0000"/>
                  </a:solidFill>
                  <a:latin typeface="Arial"/>
                  <a:cs typeface="Arial"/>
                </a:rPr>
                <a:t> = CAPS</a:t>
              </a:r>
            </a:p>
            <a:p>
              <a:r>
                <a:rPr lang="en-US" sz="1400" dirty="0" smtClean="0">
                  <a:solidFill>
                    <a:srgbClr val="F0F0F0"/>
                  </a:solidFill>
                  <a:latin typeface="Arial"/>
                  <a:cs typeface="Arial"/>
                </a:rPr>
                <a:t>4% at L=6</a:t>
              </a:r>
              <a:endParaRPr lang="en-US" sz="1400" baseline="0" dirty="0" smtClean="0">
                <a:solidFill>
                  <a:srgbClr val="F0F0F0"/>
                </a:solidFill>
                <a:latin typeface="Symbol" charset="2"/>
                <a:cs typeface="Symbol" charset="2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0" y="838200"/>
            <a:ext cx="91440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b="1" dirty="0" err="1" smtClean="0">
                <a:solidFill>
                  <a:srgbClr val="FFFF00"/>
                </a:solidFill>
                <a:latin typeface="Arial Narrow"/>
                <a:cs typeface="Arial Narrow"/>
              </a:rPr>
              <a:t>Saturnian</a:t>
            </a: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Arial Narrow"/>
                <a:cs typeface="Arial Narrow"/>
              </a:rPr>
              <a:t>Plasmaspheric</a:t>
            </a: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 Imaging</a:t>
            </a:r>
            <a:endParaRPr lang="en-US" sz="1100" i="1" dirty="0" smtClean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  <p:sp>
        <p:nvSpPr>
          <p:cNvPr id="25" name="Rectangle 1027"/>
          <p:cNvSpPr>
            <a:spLocks noChangeArrowheads="1"/>
          </p:cNvSpPr>
          <p:nvPr/>
        </p:nvSpPr>
        <p:spPr bwMode="auto">
          <a:xfrm>
            <a:off x="457200" y="1295400"/>
            <a:ext cx="8229600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i="1" dirty="0" smtClean="0">
                <a:solidFill>
                  <a:schemeClr val="folHlink"/>
                </a:solidFill>
                <a:latin typeface="Arial" pitchFamily="-84" charset="0"/>
              </a:rPr>
              <a:t>Future Mission Concept</a:t>
            </a:r>
          </a:p>
          <a:p>
            <a:pPr marL="173038" indent="-173038" algn="ctr">
              <a:spcAft>
                <a:spcPts val="600"/>
              </a:spcAft>
              <a:tabLst>
                <a:tab pos="173038" algn="l"/>
              </a:tabLst>
            </a:pPr>
            <a:r>
              <a:rPr lang="en-US" sz="1400" baseline="0" dirty="0" smtClean="0">
                <a:solidFill>
                  <a:srgbClr val="FFFFFF"/>
                </a:solidFill>
                <a:latin typeface="Arial" pitchFamily="-84" charset="0"/>
              </a:rPr>
              <a:t>At Saturn, our knowledge of global dynamical relationships between RC and </a:t>
            </a:r>
            <a:r>
              <a:rPr lang="en-US" sz="1400" baseline="0" dirty="0" err="1" smtClean="0">
                <a:solidFill>
                  <a:srgbClr val="FFFFFF"/>
                </a:solidFill>
                <a:latin typeface="Arial" pitchFamily="-84" charset="0"/>
              </a:rPr>
              <a:t>plasmasphere</a:t>
            </a:r>
            <a:r>
              <a:rPr lang="en-US" sz="1400" baseline="0" dirty="0" smtClean="0">
                <a:solidFill>
                  <a:srgbClr val="FFFFFF"/>
                </a:solidFill>
                <a:latin typeface="Arial" pitchFamily="-84" charset="0"/>
              </a:rPr>
              <a:t> is limited by the lack of </a:t>
            </a:r>
            <a:r>
              <a:rPr lang="en-US" sz="1400" baseline="0" dirty="0" err="1" smtClean="0">
                <a:solidFill>
                  <a:srgbClr val="FFFFFF"/>
                </a:solidFill>
                <a:latin typeface="Arial" pitchFamily="-84" charset="0"/>
              </a:rPr>
              <a:t>plasmasphere</a:t>
            </a:r>
            <a:r>
              <a:rPr lang="en-US" sz="1400" baseline="0" dirty="0" smtClean="0">
                <a:solidFill>
                  <a:srgbClr val="FFFFFF"/>
                </a:solidFill>
                <a:latin typeface="Arial" pitchFamily="-84" charset="0"/>
              </a:rPr>
              <a:t> imaging.</a:t>
            </a:r>
            <a:endParaRPr lang="en-US" sz="1400" baseline="0" dirty="0">
              <a:solidFill>
                <a:srgbClr val="FFFFFF"/>
              </a:solidFill>
              <a:latin typeface="Arial" pitchFamily="-84" charset="0"/>
            </a:endParaRPr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1981200" y="413311"/>
            <a:ext cx="6096000" cy="335989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sz="1600" b="1" dirty="0" smtClean="0">
                <a:solidFill>
                  <a:schemeClr val="bg1">
                    <a:lumMod val="25000"/>
                    <a:lumOff val="75000"/>
                  </a:schemeClr>
                </a:solidFill>
                <a:latin typeface="Arial Narrow"/>
                <a:cs typeface="Arial Narrow"/>
              </a:rPr>
              <a:t>4.   Systems-Level Imaging</a:t>
            </a:r>
            <a:r>
              <a:rPr lang="en-US" sz="1600" b="1" dirty="0" smtClean="0">
                <a:solidFill>
                  <a:srgbClr val="FFCC00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smtClean="0">
                <a:solidFill>
                  <a:srgbClr val="FFFF99"/>
                </a:solidFill>
                <a:latin typeface="Arial Narrow"/>
                <a:cs typeface="Arial Narrow"/>
              </a:rPr>
              <a:t>    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(Future Missions)</a:t>
            </a:r>
            <a:endParaRPr lang="en-US" sz="900" i="1" dirty="0" smtClean="0">
              <a:solidFill>
                <a:schemeClr val="bg1">
                  <a:lumMod val="25000"/>
                  <a:lumOff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72" name="Rectangle 1027"/>
          <p:cNvSpPr>
            <a:spLocks noChangeArrowheads="1"/>
          </p:cNvSpPr>
          <p:nvPr/>
        </p:nvSpPr>
        <p:spPr bwMode="auto">
          <a:xfrm>
            <a:off x="457200" y="2438400"/>
            <a:ext cx="373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3038" indent="-173038">
              <a:spcAft>
                <a:spcPts val="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</a:t>
            </a:r>
            <a:r>
              <a:rPr lang="en-US" sz="1400" b="1" dirty="0" smtClean="0">
                <a:solidFill>
                  <a:srgbClr val="FFCC00"/>
                </a:solidFill>
                <a:latin typeface="Arial" pitchFamily="-84" charset="0"/>
              </a:rPr>
              <a:t>Terrestrial M-I Coupling</a:t>
            </a:r>
            <a:endParaRPr lang="en-US" sz="1400" dirty="0" smtClean="0">
              <a:solidFill>
                <a:srgbClr val="FFFFFF"/>
              </a:solidFill>
              <a:latin typeface="Arial" pitchFamily="-84" charset="0"/>
            </a:endParaRPr>
          </a:p>
          <a:p>
            <a:pPr marL="173038" indent="-173038">
              <a:spcAft>
                <a:spcPts val="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	ENA and EUV imaging, global dynamics</a:t>
            </a:r>
          </a:p>
        </p:txBody>
      </p:sp>
      <p:pic>
        <p:nvPicPr>
          <p:cNvPr id="40" name="Picture 39" descr="ChapmanCover_Decadal_centered.jpg"/>
          <p:cNvPicPr>
            <a:picLocks noChangeAspect="1"/>
          </p:cNvPicPr>
          <p:nvPr/>
        </p:nvPicPr>
        <p:blipFill>
          <a:blip r:embed="rId4"/>
          <a:srcRect l="6567" r="12981"/>
          <a:stretch>
            <a:fillRect/>
          </a:stretch>
        </p:blipFill>
        <p:spPr>
          <a:xfrm>
            <a:off x="457200" y="2971800"/>
            <a:ext cx="3733800" cy="3424238"/>
          </a:xfrm>
          <a:prstGeom prst="rect">
            <a:avLst/>
          </a:prstGeom>
          <a:ln>
            <a:solidFill>
              <a:srgbClr val="BDBDBD"/>
            </a:solidFill>
          </a:ln>
        </p:spPr>
      </p:pic>
      <p:pic>
        <p:nvPicPr>
          <p:cNvPr id="82" name="Picture 81" descr="Krimigis-sequence.jpg"/>
          <p:cNvPicPr>
            <a:picLocks noChangeAspect="1"/>
          </p:cNvPicPr>
          <p:nvPr/>
        </p:nvPicPr>
        <p:blipFill>
          <a:blip r:embed="rId5"/>
          <a:srcRect l="49580"/>
          <a:stretch>
            <a:fillRect/>
          </a:stretch>
        </p:blipFill>
        <p:spPr>
          <a:xfrm>
            <a:off x="4800600" y="2971800"/>
            <a:ext cx="3810000" cy="1133475"/>
          </a:xfrm>
          <a:prstGeom prst="rect">
            <a:avLst/>
          </a:prstGeom>
        </p:spPr>
      </p:pic>
      <p:sp>
        <p:nvSpPr>
          <p:cNvPr id="83" name="Rectangle 1027"/>
          <p:cNvSpPr>
            <a:spLocks noChangeArrowheads="1"/>
          </p:cNvSpPr>
          <p:nvPr/>
        </p:nvSpPr>
        <p:spPr bwMode="auto">
          <a:xfrm>
            <a:off x="4800600" y="2438400"/>
            <a:ext cx="381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3038" indent="-173038">
              <a:spcAft>
                <a:spcPts val="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</a:t>
            </a:r>
            <a:r>
              <a:rPr lang="en-US" sz="1400" b="1" dirty="0" err="1" smtClean="0">
                <a:solidFill>
                  <a:srgbClr val="FFCC00"/>
                </a:solidFill>
                <a:latin typeface="Arial" pitchFamily="-84" charset="0"/>
              </a:rPr>
              <a:t>Saturnian</a:t>
            </a:r>
            <a:r>
              <a:rPr lang="en-US" sz="1400" b="1" dirty="0" smtClean="0">
                <a:solidFill>
                  <a:srgbClr val="FFCC00"/>
                </a:solidFill>
                <a:latin typeface="Arial" pitchFamily="-84" charset="0"/>
              </a:rPr>
              <a:t> Imaging</a:t>
            </a:r>
            <a:endParaRPr lang="en-US" sz="1400" dirty="0" smtClean="0">
              <a:solidFill>
                <a:srgbClr val="FFFFFF"/>
              </a:solidFill>
              <a:latin typeface="Arial" pitchFamily="-84" charset="0"/>
            </a:endParaRPr>
          </a:p>
          <a:p>
            <a:pPr marL="173038" indent="-173038">
              <a:spcAft>
                <a:spcPts val="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	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-84" charset="0"/>
              </a:rPr>
              <a:t>ENAs</a:t>
            </a: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 but no EUV</a:t>
            </a:r>
          </a:p>
        </p:txBody>
      </p:sp>
      <p:sp>
        <p:nvSpPr>
          <p:cNvPr id="85" name="Rectangle 1027"/>
          <p:cNvSpPr>
            <a:spLocks noChangeArrowheads="1"/>
          </p:cNvSpPr>
          <p:nvPr/>
        </p:nvSpPr>
        <p:spPr bwMode="auto">
          <a:xfrm>
            <a:off x="4800600" y="4276725"/>
            <a:ext cx="3810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3038" indent="-173038">
              <a:spcAft>
                <a:spcPts val="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</a:t>
            </a:r>
            <a:r>
              <a:rPr lang="en-US" sz="1400" b="1" dirty="0" smtClean="0">
                <a:solidFill>
                  <a:srgbClr val="FFCC00"/>
                </a:solidFill>
                <a:latin typeface="Arial" pitchFamily="-84" charset="0"/>
              </a:rPr>
              <a:t>Saturn’s </a:t>
            </a:r>
            <a:r>
              <a:rPr lang="en-US" sz="1400" b="1" dirty="0" err="1" smtClean="0">
                <a:solidFill>
                  <a:srgbClr val="FFCC00"/>
                </a:solidFill>
                <a:latin typeface="Arial" pitchFamily="-84" charset="0"/>
              </a:rPr>
              <a:t>Plasmasphere</a:t>
            </a:r>
            <a:endParaRPr lang="en-US" sz="1400" b="1" dirty="0" smtClean="0">
              <a:solidFill>
                <a:srgbClr val="FFCC00"/>
              </a:solidFill>
              <a:latin typeface="Arial" pitchFamily="-84" charset="0"/>
            </a:endParaRPr>
          </a:p>
          <a:p>
            <a:pPr marL="173038" indent="-173038">
              <a:spcAft>
                <a:spcPts val="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	Global dynamics inferred from modeling and statistical analysis of in situ data.  </a:t>
            </a:r>
          </a:p>
        </p:txBody>
      </p:sp>
      <p:grpSp>
        <p:nvGrpSpPr>
          <p:cNvPr id="92" name="Group 91"/>
          <p:cNvGrpSpPr>
            <a:grpSpLocks noChangeAspect="1"/>
          </p:cNvGrpSpPr>
          <p:nvPr/>
        </p:nvGrpSpPr>
        <p:grpSpPr>
          <a:xfrm>
            <a:off x="4800600" y="5105400"/>
            <a:ext cx="3813048" cy="1219200"/>
            <a:chOff x="4800600" y="5120324"/>
            <a:chExt cx="3962400" cy="1266955"/>
          </a:xfrm>
        </p:grpSpPr>
        <p:pic>
          <p:nvPicPr>
            <p:cNvPr id="93" name="Picture 92" descr="cam2cell_f01.jpg"/>
            <p:cNvPicPr>
              <a:picLocks noChangeAspect="1"/>
            </p:cNvPicPr>
            <p:nvPr/>
          </p:nvPicPr>
          <p:blipFill>
            <a:blip r:embed="rId6"/>
            <a:srcRect t="11920" r="71030" b="49935"/>
            <a:stretch>
              <a:fillRect/>
            </a:stretch>
          </p:blipFill>
          <p:spPr>
            <a:xfrm>
              <a:off x="4800600" y="5120324"/>
              <a:ext cx="1996379" cy="1266955"/>
            </a:xfrm>
            <a:prstGeom prst="rect">
              <a:avLst/>
            </a:prstGeom>
          </p:spPr>
        </p:pic>
        <p:pic>
          <p:nvPicPr>
            <p:cNvPr id="94" name="Picture 93" descr="cam2cell_f01.jpg"/>
            <p:cNvPicPr>
              <a:picLocks noChangeAspect="1"/>
            </p:cNvPicPr>
            <p:nvPr/>
          </p:nvPicPr>
          <p:blipFill>
            <a:blip r:embed="rId6"/>
            <a:srcRect l="56875" t="11920" r="14375" b="49935"/>
            <a:stretch>
              <a:fillRect/>
            </a:stretch>
          </p:blipFill>
          <p:spPr>
            <a:xfrm>
              <a:off x="6781800" y="5120324"/>
              <a:ext cx="1981200" cy="1266955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1"/>
          <p:cNvGrpSpPr/>
          <p:nvPr/>
        </p:nvGrpSpPr>
        <p:grpSpPr>
          <a:xfrm>
            <a:off x="2560320" y="1981200"/>
            <a:ext cx="6507480" cy="4800600"/>
            <a:chOff x="2560320" y="1981200"/>
            <a:chExt cx="6507480" cy="4800600"/>
          </a:xfrm>
        </p:grpSpPr>
        <p:pic>
          <p:nvPicPr>
            <p:cNvPr id="29" name="Picture 28" descr="1.jpg"/>
            <p:cNvPicPr>
              <a:picLocks noChangeAspect="1"/>
            </p:cNvPicPr>
            <p:nvPr/>
          </p:nvPicPr>
          <p:blipFill>
            <a:blip r:embed="rId4"/>
            <a:srcRect l="12500" t="14667" r="36667" b="25333"/>
            <a:stretch>
              <a:fillRect/>
            </a:stretch>
          </p:blipFill>
          <p:spPr>
            <a:xfrm>
              <a:off x="2560320" y="1981200"/>
              <a:ext cx="6507480" cy="4800600"/>
            </a:xfrm>
            <a:prstGeom prst="rec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</p:pic>
        <p:grpSp>
          <p:nvGrpSpPr>
            <p:cNvPr id="3" name="Group 95"/>
            <p:cNvGrpSpPr/>
            <p:nvPr/>
          </p:nvGrpSpPr>
          <p:grpSpPr>
            <a:xfrm>
              <a:off x="2667000" y="1981200"/>
              <a:ext cx="1468120" cy="1396980"/>
              <a:chOff x="2667000" y="1945640"/>
              <a:chExt cx="1468120" cy="1396980"/>
            </a:xfrm>
          </p:grpSpPr>
          <p:sp>
            <p:nvSpPr>
              <p:cNvPr id="97" name="Rectangle 1027"/>
              <p:cNvSpPr>
                <a:spLocks noChangeArrowheads="1"/>
              </p:cNvSpPr>
              <p:nvPr/>
            </p:nvSpPr>
            <p:spPr bwMode="auto">
              <a:xfrm>
                <a:off x="2763520" y="1945640"/>
                <a:ext cx="137160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400" dirty="0" smtClean="0">
                    <a:solidFill>
                      <a:schemeClr val="folHlink"/>
                    </a:solidFill>
                    <a:latin typeface="Arial Narrow"/>
                    <a:cs typeface="Arial Narrow"/>
                  </a:rPr>
                  <a:t>Apogee Outside Bow Shock</a:t>
                </a:r>
                <a:endParaRPr lang="en-US" sz="1400" baseline="0" dirty="0">
                  <a:solidFill>
                    <a:srgbClr val="FFFFFF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98" name="Rectangle 1027"/>
              <p:cNvSpPr>
                <a:spLocks noChangeArrowheads="1"/>
              </p:cNvSpPr>
              <p:nvPr/>
            </p:nvSpPr>
            <p:spPr bwMode="auto">
              <a:xfrm>
                <a:off x="2667000" y="2819400"/>
                <a:ext cx="91440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400" dirty="0" smtClean="0">
                    <a:solidFill>
                      <a:srgbClr val="FFFF00"/>
                    </a:solidFill>
                    <a:latin typeface="Arial Narrow"/>
                    <a:cs typeface="Arial Narrow"/>
                  </a:rPr>
                  <a:t>In Situ Solar Wind</a:t>
                </a:r>
                <a:endParaRPr lang="en-US" sz="1400" baseline="0" dirty="0">
                  <a:solidFill>
                    <a:srgbClr val="FFFF00"/>
                  </a:solidFill>
                  <a:latin typeface="Arial Narrow"/>
                  <a:cs typeface="Arial Narrow"/>
                </a:endParaRPr>
              </a:p>
            </p:txBody>
          </p:sp>
        </p:grpSp>
      </p:grpSp>
      <p:grpSp>
        <p:nvGrpSpPr>
          <p:cNvPr id="107" name="Group 106"/>
          <p:cNvGrpSpPr/>
          <p:nvPr/>
        </p:nvGrpSpPr>
        <p:grpSpPr>
          <a:xfrm>
            <a:off x="0" y="413311"/>
            <a:ext cx="9144000" cy="1482253"/>
            <a:chOff x="0" y="413311"/>
            <a:chExt cx="9144000" cy="1482253"/>
          </a:xfrm>
        </p:grpSpPr>
        <p:sp>
          <p:nvSpPr>
            <p:cNvPr id="30" name="Rectangle 2"/>
            <p:cNvSpPr>
              <a:spLocks noChangeArrowheads="1"/>
            </p:cNvSpPr>
            <p:nvPr/>
          </p:nvSpPr>
          <p:spPr bwMode="auto">
            <a:xfrm>
              <a:off x="0" y="838200"/>
              <a:ext cx="9144000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ctr">
                <a:spcAft>
                  <a:spcPts val="1800"/>
                </a:spcAft>
                <a:tabLst>
                  <a:tab pos="342900" algn="l"/>
                  <a:tab pos="3543300" algn="l"/>
                </a:tabLst>
              </a:pPr>
              <a:r>
                <a:rPr lang="en-US" b="1" dirty="0" err="1" smtClean="0">
                  <a:solidFill>
                    <a:srgbClr val="FFFF00"/>
                  </a:solidFill>
                  <a:latin typeface="Arial Narrow"/>
                  <a:cs typeface="Arial Narrow"/>
                </a:rPr>
                <a:t>Magnetospheric</a:t>
              </a:r>
              <a:r>
                <a:rPr lang="en-US" b="1" dirty="0" smtClean="0">
                  <a:solidFill>
                    <a:srgbClr val="FFFF00"/>
                  </a:solidFill>
                  <a:latin typeface="Arial Narrow"/>
                  <a:cs typeface="Arial Narrow"/>
                </a:rPr>
                <a:t> Activation and </a:t>
              </a:r>
              <a:r>
                <a:rPr lang="en-US" b="1" dirty="0" err="1" smtClean="0">
                  <a:solidFill>
                    <a:srgbClr val="FFFF00"/>
                  </a:solidFill>
                  <a:latin typeface="Arial Narrow"/>
                  <a:cs typeface="Arial Narrow"/>
                </a:rPr>
                <a:t>Geospace</a:t>
              </a:r>
              <a:r>
                <a:rPr lang="en-US" b="1" dirty="0" smtClean="0">
                  <a:solidFill>
                    <a:srgbClr val="FFFF00"/>
                  </a:solidFill>
                  <a:latin typeface="Arial Narrow"/>
                  <a:cs typeface="Arial Narrow"/>
                </a:rPr>
                <a:t> Ion Circulation</a:t>
              </a:r>
              <a:endParaRPr lang="en-US" sz="1100" i="1" dirty="0" smtClean="0">
                <a:solidFill>
                  <a:srgbClr val="FFFF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5" name="Rectangle 1027"/>
            <p:cNvSpPr>
              <a:spLocks noChangeArrowheads="1"/>
            </p:cNvSpPr>
            <p:nvPr/>
          </p:nvSpPr>
          <p:spPr bwMode="auto">
            <a:xfrm>
              <a:off x="457200" y="1295400"/>
              <a:ext cx="8229600" cy="60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1" i="1" dirty="0" smtClean="0">
                  <a:solidFill>
                    <a:schemeClr val="folHlink"/>
                  </a:solidFill>
                  <a:latin typeface="Arial" pitchFamily="-84" charset="0"/>
                </a:rPr>
                <a:t>Future Mission Concept</a:t>
              </a:r>
            </a:p>
            <a:p>
              <a:pPr marL="173038" indent="-173038" algn="ctr">
                <a:spcAft>
                  <a:spcPts val="60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Solar wind measurements plus simultaneous optical imaging of cardinal </a:t>
              </a:r>
              <a:r>
                <a:rPr lang="en-US" sz="1400" dirty="0" err="1" smtClean="0">
                  <a:solidFill>
                    <a:srgbClr val="FFFFFF"/>
                  </a:solidFill>
                  <a:latin typeface="Arial" pitchFamily="-84" charset="0"/>
                </a:rPr>
                <a:t>magnetospheric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 boundaries.</a:t>
              </a:r>
              <a:endParaRPr lang="en-US" sz="1400" baseline="0" dirty="0">
                <a:solidFill>
                  <a:srgbClr val="FFFFFF"/>
                </a:solidFill>
                <a:latin typeface="Arial" pitchFamily="-84" charset="0"/>
              </a:endParaRPr>
            </a:p>
          </p:txBody>
        </p:sp>
        <p:sp>
          <p:nvSpPr>
            <p:cNvPr id="32" name="Rectangle 2"/>
            <p:cNvSpPr>
              <a:spLocks noChangeArrowheads="1"/>
            </p:cNvSpPr>
            <p:nvPr/>
          </p:nvSpPr>
          <p:spPr bwMode="auto">
            <a:xfrm>
              <a:off x="1981200" y="413311"/>
              <a:ext cx="6096000" cy="335989"/>
            </a:xfrm>
            <a:prstGeom prst="rect">
              <a:avLst/>
            </a:prstGeom>
            <a:solidFill>
              <a:schemeClr val="tx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ctr">
                <a:spcAft>
                  <a:spcPts val="1800"/>
                </a:spcAft>
                <a:tabLst>
                  <a:tab pos="342900" algn="l"/>
                  <a:tab pos="3543300" algn="l"/>
                </a:tabLst>
              </a:pPr>
              <a:r>
                <a:rPr lang="en-US" sz="1600" b="1" dirty="0" smtClean="0">
                  <a:solidFill>
                    <a:schemeClr val="bg1">
                      <a:lumMod val="25000"/>
                      <a:lumOff val="75000"/>
                    </a:schemeClr>
                  </a:solidFill>
                  <a:latin typeface="Arial Narrow"/>
                  <a:cs typeface="Arial Narrow"/>
                </a:rPr>
                <a:t>4.   Systems-Level Imaging</a:t>
              </a:r>
              <a:r>
                <a:rPr lang="en-US" sz="1600" b="1" dirty="0" smtClean="0">
                  <a:solidFill>
                    <a:srgbClr val="FFCC00"/>
                  </a:solidFill>
                  <a:latin typeface="Arial Narrow"/>
                  <a:cs typeface="Arial Narrow"/>
                </a:rPr>
                <a:t> </a:t>
              </a:r>
              <a:r>
                <a:rPr lang="en-US" sz="1600" b="1" dirty="0" smtClean="0">
                  <a:solidFill>
                    <a:srgbClr val="FFFF99"/>
                  </a:solidFill>
                  <a:latin typeface="Arial Narrow"/>
                  <a:cs typeface="Arial Narrow"/>
                </a:rPr>
                <a:t>    </a:t>
              </a:r>
              <a:r>
                <a:rPr lang="en-US" sz="1600" dirty="0" smtClean="0">
                  <a:solidFill>
                    <a:srgbClr val="FFFFFF"/>
                  </a:solidFill>
                  <a:latin typeface="Arial Narrow"/>
                  <a:cs typeface="Arial Narrow"/>
                </a:rPr>
                <a:t>(Future Missions)</a:t>
              </a:r>
              <a:endParaRPr lang="en-US" sz="900" i="1" dirty="0" smtClean="0">
                <a:solidFill>
                  <a:schemeClr val="bg1">
                    <a:lumMod val="25000"/>
                    <a:lumOff val="75000"/>
                  </a:schemeClr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0" y="1981200"/>
            <a:ext cx="9067800" cy="4800600"/>
            <a:chOff x="0" y="1981200"/>
            <a:chExt cx="9067800" cy="4800600"/>
          </a:xfrm>
        </p:grpSpPr>
        <p:grpSp>
          <p:nvGrpSpPr>
            <p:cNvPr id="46" name="Group 94"/>
            <p:cNvGrpSpPr/>
            <p:nvPr/>
          </p:nvGrpSpPr>
          <p:grpSpPr>
            <a:xfrm>
              <a:off x="2560320" y="1981200"/>
              <a:ext cx="6507480" cy="4800600"/>
              <a:chOff x="2560320" y="1981200"/>
              <a:chExt cx="6507480" cy="4800600"/>
            </a:xfrm>
          </p:grpSpPr>
          <p:pic>
            <p:nvPicPr>
              <p:cNvPr id="48" name="Picture 47" descr="2.jpg"/>
              <p:cNvPicPr>
                <a:picLocks noChangeAspect="1"/>
              </p:cNvPicPr>
              <p:nvPr/>
            </p:nvPicPr>
            <p:blipFill>
              <a:blip r:embed="rId5"/>
              <a:srcRect l="12500" t="14667" r="36667" b="25333"/>
              <a:stretch>
                <a:fillRect/>
              </a:stretch>
            </p:blipFill>
            <p:spPr>
              <a:xfrm>
                <a:off x="2560320" y="1981200"/>
                <a:ext cx="6507480" cy="4800600"/>
              </a:xfrm>
              <a:prstGeom prst="rect">
                <a:avLst/>
              </a:prstGeom>
              <a:ln>
                <a:solidFill>
                  <a:schemeClr val="bg1">
                    <a:lumMod val="25000"/>
                    <a:lumOff val="75000"/>
                  </a:schemeClr>
                </a:solidFill>
              </a:ln>
            </p:spPr>
          </p:pic>
          <p:grpSp>
            <p:nvGrpSpPr>
              <p:cNvPr id="49" name="Group 88"/>
              <p:cNvGrpSpPr/>
              <p:nvPr/>
            </p:nvGrpSpPr>
            <p:grpSpPr>
              <a:xfrm>
                <a:off x="2667000" y="1981200"/>
                <a:ext cx="2667000" cy="4683760"/>
                <a:chOff x="2667000" y="1945640"/>
                <a:chExt cx="2667000" cy="4683760"/>
              </a:xfrm>
            </p:grpSpPr>
            <p:sp>
              <p:nvSpPr>
                <p:cNvPr id="50" name="Rectangle 1027"/>
                <p:cNvSpPr>
                  <a:spLocks noChangeArrowheads="1"/>
                </p:cNvSpPr>
                <p:nvPr/>
              </p:nvSpPr>
              <p:spPr bwMode="auto">
                <a:xfrm>
                  <a:off x="2763520" y="1945640"/>
                  <a:ext cx="137160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400" dirty="0" smtClean="0">
                      <a:solidFill>
                        <a:schemeClr val="folHlink"/>
                      </a:solidFill>
                      <a:latin typeface="Arial Narrow"/>
                      <a:cs typeface="Arial Narrow"/>
                    </a:rPr>
                    <a:t>Apogee Outside Bow Shock</a:t>
                  </a:r>
                  <a:endParaRPr lang="en-US" sz="1400" baseline="0" dirty="0">
                    <a:solidFill>
                      <a:srgbClr val="FFFFFF"/>
                    </a:solidFill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51" name="Rectangle 1027"/>
                <p:cNvSpPr>
                  <a:spLocks noChangeArrowheads="1"/>
                </p:cNvSpPr>
                <p:nvPr/>
              </p:nvSpPr>
              <p:spPr bwMode="auto">
                <a:xfrm>
                  <a:off x="2667000" y="2819400"/>
                  <a:ext cx="91440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400" dirty="0" smtClean="0">
                      <a:solidFill>
                        <a:srgbClr val="FFFF00"/>
                      </a:solidFill>
                      <a:latin typeface="Arial Narrow"/>
                      <a:cs typeface="Arial Narrow"/>
                    </a:rPr>
                    <a:t>In Situ Solar Wind</a:t>
                  </a:r>
                  <a:endParaRPr lang="en-US" sz="1400" baseline="0" dirty="0">
                    <a:solidFill>
                      <a:srgbClr val="FFFF00"/>
                    </a:solidFill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52" name="Rectangle 1027"/>
                <p:cNvSpPr>
                  <a:spLocks noChangeArrowheads="1"/>
                </p:cNvSpPr>
                <p:nvPr/>
              </p:nvSpPr>
              <p:spPr bwMode="auto">
                <a:xfrm>
                  <a:off x="3505200" y="6106180"/>
                  <a:ext cx="182880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1400" dirty="0" smtClean="0">
                      <a:solidFill>
                        <a:schemeClr val="bg1">
                          <a:lumMod val="10000"/>
                          <a:lumOff val="90000"/>
                        </a:schemeClr>
                      </a:solidFill>
                      <a:latin typeface="Arial Narrow"/>
                      <a:cs typeface="Arial Narrow"/>
                    </a:rPr>
                    <a:t>Soft X-Ray Imager</a:t>
                  </a:r>
                </a:p>
                <a:p>
                  <a:pPr algn="ctr">
                    <a:spcAft>
                      <a:spcPts val="0"/>
                    </a:spcAft>
                  </a:pPr>
                  <a:r>
                    <a:rPr lang="en-US" sz="1400" baseline="0" dirty="0" smtClean="0">
                      <a:solidFill>
                        <a:schemeClr val="bg1">
                          <a:lumMod val="10000"/>
                          <a:lumOff val="90000"/>
                        </a:schemeClr>
                      </a:solidFill>
                      <a:latin typeface="Arial Narrow"/>
                      <a:cs typeface="Arial Narrow"/>
                    </a:rPr>
                    <a:t>(Dayside</a:t>
                  </a:r>
                  <a:r>
                    <a:rPr lang="en-US" sz="1400" dirty="0" smtClean="0">
                      <a:solidFill>
                        <a:schemeClr val="bg1">
                          <a:lumMod val="10000"/>
                          <a:lumOff val="90000"/>
                        </a:schemeClr>
                      </a:solidFill>
                      <a:latin typeface="Arial Narrow"/>
                      <a:cs typeface="Arial Narrow"/>
                    </a:rPr>
                    <a:t> Boundary)</a:t>
                  </a:r>
                  <a:endParaRPr lang="en-US" sz="1400" baseline="0" dirty="0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Arial Narrow"/>
                    <a:cs typeface="Arial Narrow"/>
                  </a:endParaRPr>
                </a:p>
              </p:txBody>
            </p:sp>
          </p:grpSp>
        </p:grpSp>
        <p:grpSp>
          <p:nvGrpSpPr>
            <p:cNvPr id="108" name="Group 107"/>
            <p:cNvGrpSpPr/>
            <p:nvPr/>
          </p:nvGrpSpPr>
          <p:grpSpPr>
            <a:xfrm>
              <a:off x="0" y="2753380"/>
              <a:ext cx="9002486" cy="3952220"/>
              <a:chOff x="0" y="2753380"/>
              <a:chExt cx="9002486" cy="3952220"/>
            </a:xfrm>
          </p:grpSpPr>
          <p:pic>
            <p:nvPicPr>
              <p:cNvPr id="105" name="Picture 104" descr="MAGIC_F01_Edited_for_Yosemite].jpg"/>
              <p:cNvPicPr>
                <a:picLocks noChangeAspect="1"/>
              </p:cNvPicPr>
              <p:nvPr/>
            </p:nvPicPr>
            <p:blipFill>
              <a:blip r:embed="rId6"/>
              <a:srcRect l="6504" t="76793" r="69986" b="10612"/>
              <a:stretch>
                <a:fillRect/>
              </a:stretch>
            </p:blipFill>
            <p:spPr>
              <a:xfrm>
                <a:off x="5486400" y="5486400"/>
                <a:ext cx="3516086" cy="1219200"/>
              </a:xfrm>
              <a:prstGeom prst="rect">
                <a:avLst/>
              </a:prstGeom>
            </p:spPr>
          </p:pic>
          <p:sp>
            <p:nvSpPr>
              <p:cNvPr id="73" name="Rectangle 1027"/>
              <p:cNvSpPr>
                <a:spLocks noChangeArrowheads="1"/>
              </p:cNvSpPr>
              <p:nvPr/>
            </p:nvSpPr>
            <p:spPr bwMode="auto">
              <a:xfrm>
                <a:off x="0" y="2753380"/>
                <a:ext cx="2514600" cy="7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173038" indent="-173038">
                  <a:spcAft>
                    <a:spcPts val="0"/>
                  </a:spcAft>
                  <a:tabLst>
                    <a:tab pos="173038" algn="l"/>
                  </a:tabLst>
                </a:pPr>
                <a:r>
                  <a:rPr lang="en-US" sz="1400" dirty="0" smtClean="0">
                    <a:solidFill>
                      <a:srgbClr val="FFFFFF"/>
                    </a:solidFill>
                    <a:latin typeface="Arial" pitchFamily="-84" charset="0"/>
                  </a:rPr>
                  <a:t>•	</a:t>
                </a:r>
                <a:r>
                  <a:rPr lang="en-US" sz="1400" b="1" dirty="0" smtClean="0">
                    <a:solidFill>
                      <a:srgbClr val="FFCC00"/>
                    </a:solidFill>
                    <a:latin typeface="Arial" pitchFamily="-84" charset="0"/>
                  </a:rPr>
                  <a:t>Dayside Boundary</a:t>
                </a:r>
                <a:endParaRPr lang="en-US" sz="1400" dirty="0" smtClean="0">
                  <a:solidFill>
                    <a:srgbClr val="FFFFFF"/>
                  </a:solidFill>
                  <a:latin typeface="Arial" pitchFamily="-84" charset="0"/>
                </a:endParaRPr>
              </a:p>
              <a:p>
                <a:pPr marL="173038" indent="-173038">
                  <a:spcAft>
                    <a:spcPts val="0"/>
                  </a:spcAft>
                  <a:tabLst>
                    <a:tab pos="173038" algn="l"/>
                  </a:tabLst>
                </a:pPr>
                <a:r>
                  <a:rPr lang="en-US" sz="1400" dirty="0" smtClean="0">
                    <a:solidFill>
                      <a:srgbClr val="FFFFFF"/>
                    </a:solidFill>
                    <a:latin typeface="Arial" pitchFamily="-84" charset="0"/>
                  </a:rPr>
                  <a:t>	</a:t>
                </a:r>
                <a:r>
                  <a:rPr lang="en-US" sz="1400" dirty="0" err="1" smtClean="0">
                    <a:solidFill>
                      <a:srgbClr val="FFFFFF"/>
                    </a:solidFill>
                    <a:latin typeface="Arial" pitchFamily="-84" charset="0"/>
                  </a:rPr>
                  <a:t>Magnetosheath</a:t>
                </a:r>
                <a:r>
                  <a:rPr lang="en-US" sz="1400" dirty="0" smtClean="0">
                    <a:solidFill>
                      <a:srgbClr val="FFFFFF"/>
                    </a:solidFill>
                    <a:latin typeface="Arial" pitchFamily="-84" charset="0"/>
                  </a:rPr>
                  <a:t> response:  shape, size, location</a:t>
                </a:r>
              </a:p>
            </p:txBody>
          </p:sp>
        </p:grpSp>
      </p:grpSp>
      <p:grpSp>
        <p:nvGrpSpPr>
          <p:cNvPr id="114" name="Group 113"/>
          <p:cNvGrpSpPr/>
          <p:nvPr/>
        </p:nvGrpSpPr>
        <p:grpSpPr>
          <a:xfrm>
            <a:off x="0" y="1981200"/>
            <a:ext cx="9067800" cy="4800600"/>
            <a:chOff x="0" y="1981200"/>
            <a:chExt cx="9067800" cy="4800600"/>
          </a:xfrm>
        </p:grpSpPr>
        <p:grpSp>
          <p:nvGrpSpPr>
            <p:cNvPr id="53" name="Group 87"/>
            <p:cNvGrpSpPr/>
            <p:nvPr/>
          </p:nvGrpSpPr>
          <p:grpSpPr>
            <a:xfrm>
              <a:off x="2560320" y="1981200"/>
              <a:ext cx="6507480" cy="4800600"/>
              <a:chOff x="2560320" y="1981200"/>
              <a:chExt cx="6507480" cy="4800600"/>
            </a:xfrm>
          </p:grpSpPr>
          <p:pic>
            <p:nvPicPr>
              <p:cNvPr id="54" name="Picture 53" descr="3.jpg"/>
              <p:cNvPicPr>
                <a:picLocks noChangeAspect="1"/>
              </p:cNvPicPr>
              <p:nvPr/>
            </p:nvPicPr>
            <p:blipFill>
              <a:blip r:embed="rId7"/>
              <a:srcRect l="12500" t="14667" r="36667" b="25333"/>
              <a:stretch>
                <a:fillRect/>
              </a:stretch>
            </p:blipFill>
            <p:spPr>
              <a:xfrm>
                <a:off x="2560320" y="1981200"/>
                <a:ext cx="6507480" cy="4800600"/>
              </a:xfrm>
              <a:prstGeom prst="rect">
                <a:avLst/>
              </a:prstGeom>
              <a:ln>
                <a:solidFill>
                  <a:srgbClr val="CCFFCC"/>
                </a:solidFill>
              </a:ln>
            </p:spPr>
          </p:pic>
          <p:grpSp>
            <p:nvGrpSpPr>
              <p:cNvPr id="55" name="Group 81"/>
              <p:cNvGrpSpPr/>
              <p:nvPr/>
            </p:nvGrpSpPr>
            <p:grpSpPr>
              <a:xfrm>
                <a:off x="2667000" y="1981200"/>
                <a:ext cx="3733800" cy="3530580"/>
                <a:chOff x="2667000" y="1945640"/>
                <a:chExt cx="3733800" cy="3530580"/>
              </a:xfrm>
            </p:grpSpPr>
            <p:sp>
              <p:nvSpPr>
                <p:cNvPr id="56" name="Rectangle 1027"/>
                <p:cNvSpPr>
                  <a:spLocks noChangeArrowheads="1"/>
                </p:cNvSpPr>
                <p:nvPr/>
              </p:nvSpPr>
              <p:spPr bwMode="auto">
                <a:xfrm>
                  <a:off x="2763520" y="1945640"/>
                  <a:ext cx="137160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400" dirty="0" smtClean="0">
                      <a:solidFill>
                        <a:schemeClr val="folHlink"/>
                      </a:solidFill>
                      <a:latin typeface="Arial Narrow"/>
                      <a:cs typeface="Arial Narrow"/>
                    </a:rPr>
                    <a:t>Apogee Outside Bow Shock</a:t>
                  </a:r>
                  <a:endParaRPr lang="en-US" sz="1400" baseline="0" dirty="0">
                    <a:solidFill>
                      <a:srgbClr val="FFFFFF"/>
                    </a:solidFill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57" name="Rectangle 1027"/>
                <p:cNvSpPr>
                  <a:spLocks noChangeArrowheads="1"/>
                </p:cNvSpPr>
                <p:nvPr/>
              </p:nvSpPr>
              <p:spPr bwMode="auto">
                <a:xfrm>
                  <a:off x="2667000" y="2819400"/>
                  <a:ext cx="91440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400" dirty="0" smtClean="0">
                      <a:solidFill>
                        <a:srgbClr val="FFFF00"/>
                      </a:solidFill>
                      <a:latin typeface="Arial Narrow"/>
                      <a:cs typeface="Arial Narrow"/>
                    </a:rPr>
                    <a:t>In Situ Solar Wind</a:t>
                  </a:r>
                  <a:endParaRPr lang="en-US" sz="1400" baseline="0" dirty="0">
                    <a:solidFill>
                      <a:srgbClr val="FFFF00"/>
                    </a:solidFill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58" name="Rectangle 1027"/>
                <p:cNvSpPr>
                  <a:spLocks noChangeArrowheads="1"/>
                </p:cNvSpPr>
                <p:nvPr/>
              </p:nvSpPr>
              <p:spPr bwMode="auto">
                <a:xfrm>
                  <a:off x="4572000" y="4953000"/>
                  <a:ext cx="182880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1400" dirty="0" smtClean="0">
                      <a:solidFill>
                        <a:srgbClr val="CCFFCC"/>
                      </a:solidFill>
                      <a:latin typeface="Arial Narrow"/>
                      <a:cs typeface="Arial Narrow"/>
                    </a:rPr>
                    <a:t>EUV Imager</a:t>
                  </a:r>
                </a:p>
                <a:p>
                  <a:pPr algn="ctr">
                    <a:spcAft>
                      <a:spcPts val="0"/>
                    </a:spcAft>
                  </a:pPr>
                  <a:r>
                    <a:rPr lang="en-US" sz="1400" baseline="0" dirty="0" smtClean="0">
                      <a:solidFill>
                        <a:srgbClr val="CCFFCC"/>
                      </a:solidFill>
                      <a:latin typeface="Arial Narrow"/>
                      <a:cs typeface="Arial Narrow"/>
                    </a:rPr>
                    <a:t>(</a:t>
                  </a:r>
                  <a:r>
                    <a:rPr lang="en-US" sz="1400" baseline="0" dirty="0" err="1" smtClean="0">
                      <a:solidFill>
                        <a:srgbClr val="CCFFCC"/>
                      </a:solidFill>
                      <a:latin typeface="Arial Narrow"/>
                      <a:cs typeface="Arial Narrow"/>
                    </a:rPr>
                    <a:t>Plasmasphere</a:t>
                  </a:r>
                  <a:r>
                    <a:rPr lang="en-US" sz="1400" dirty="0" smtClean="0">
                      <a:solidFill>
                        <a:srgbClr val="CCFFCC"/>
                      </a:solidFill>
                      <a:latin typeface="Arial Narrow"/>
                      <a:cs typeface="Arial Narrow"/>
                    </a:rPr>
                    <a:t>)</a:t>
                  </a:r>
                  <a:endParaRPr lang="en-US" sz="1400" baseline="0" dirty="0">
                    <a:solidFill>
                      <a:srgbClr val="CCFFCC"/>
                    </a:solidFill>
                    <a:latin typeface="Arial Narrow"/>
                    <a:cs typeface="Arial Narrow"/>
                  </a:endParaRPr>
                </a:p>
              </p:txBody>
            </p:sp>
          </p:grpSp>
        </p:grpSp>
        <p:sp>
          <p:nvSpPr>
            <p:cNvPr id="74" name="Rectangle 1027"/>
            <p:cNvSpPr>
              <a:spLocks noChangeArrowheads="1"/>
            </p:cNvSpPr>
            <p:nvPr/>
          </p:nvSpPr>
          <p:spPr bwMode="auto">
            <a:xfrm>
              <a:off x="0" y="3604736"/>
              <a:ext cx="25146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173038" indent="-173038">
                <a:spcAft>
                  <a:spcPts val="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•	</a:t>
              </a:r>
              <a:r>
                <a:rPr lang="en-US" sz="1400" b="1" dirty="0" err="1" smtClean="0">
                  <a:solidFill>
                    <a:srgbClr val="FFCC00"/>
                  </a:solidFill>
                  <a:latin typeface="Arial" pitchFamily="-84" charset="0"/>
                </a:rPr>
                <a:t>Plasmasphere</a:t>
              </a:r>
              <a:endParaRPr lang="en-US" sz="1400" dirty="0" smtClean="0">
                <a:solidFill>
                  <a:srgbClr val="FFFFFF"/>
                </a:solidFill>
                <a:latin typeface="Arial" pitchFamily="-84" charset="0"/>
              </a:endParaRPr>
            </a:p>
            <a:p>
              <a:pPr marL="173038" indent="-173038">
                <a:spcAft>
                  <a:spcPts val="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	Erosion, mass loading, convection, and feedback to dayside reconnection</a:t>
              </a:r>
            </a:p>
          </p:txBody>
        </p:sp>
        <p:grpSp>
          <p:nvGrpSpPr>
            <p:cNvPr id="111" name="Group 101"/>
            <p:cNvGrpSpPr>
              <a:grpSpLocks noChangeAspect="1"/>
            </p:cNvGrpSpPr>
            <p:nvPr/>
          </p:nvGrpSpPr>
          <p:grpSpPr>
            <a:xfrm>
              <a:off x="6123709" y="5598695"/>
              <a:ext cx="2867891" cy="1106905"/>
              <a:chOff x="5029199" y="2514600"/>
              <a:chExt cx="4343399" cy="1676400"/>
            </a:xfrm>
          </p:grpSpPr>
          <p:pic>
            <p:nvPicPr>
              <p:cNvPr id="112" name="Picture 111" descr="MAGIC_F01_Edited_for_Yosemite].jpg"/>
              <p:cNvPicPr>
                <a:picLocks noChangeAspect="1"/>
              </p:cNvPicPr>
              <p:nvPr/>
            </p:nvPicPr>
            <p:blipFill>
              <a:blip r:embed="rId6"/>
              <a:srcRect l="73281" t="81545" r="2969" b="4292"/>
              <a:stretch>
                <a:fillRect/>
              </a:stretch>
            </p:blipFill>
            <p:spPr>
              <a:xfrm>
                <a:off x="5029199" y="2514600"/>
                <a:ext cx="4343399" cy="1676400"/>
              </a:xfrm>
              <a:prstGeom prst="rect">
                <a:avLst/>
              </a:prstGeom>
            </p:spPr>
          </p:pic>
          <p:pic>
            <p:nvPicPr>
              <p:cNvPr id="113" name="Picture 112" descr="MAGIC_F01_Edited_for_Yosemite].jpg"/>
              <p:cNvPicPr>
                <a:picLocks noChangeAspect="1"/>
              </p:cNvPicPr>
              <p:nvPr/>
            </p:nvPicPr>
            <p:blipFill>
              <a:blip r:embed="rId6"/>
              <a:srcRect l="84948" t="80257" r="2969" b="12661"/>
              <a:stretch>
                <a:fillRect/>
              </a:stretch>
            </p:blipFill>
            <p:spPr>
              <a:xfrm>
                <a:off x="7157720" y="2514600"/>
                <a:ext cx="2209800" cy="685800"/>
              </a:xfrm>
              <a:prstGeom prst="rect">
                <a:avLst/>
              </a:prstGeom>
            </p:spPr>
          </p:pic>
        </p:grpSp>
      </p:grpSp>
      <p:grpSp>
        <p:nvGrpSpPr>
          <p:cNvPr id="118" name="Group 117"/>
          <p:cNvGrpSpPr/>
          <p:nvPr/>
        </p:nvGrpSpPr>
        <p:grpSpPr>
          <a:xfrm>
            <a:off x="0" y="1981200"/>
            <a:ext cx="9067800" cy="4800600"/>
            <a:chOff x="0" y="1981200"/>
            <a:chExt cx="9067800" cy="4800600"/>
          </a:xfrm>
        </p:grpSpPr>
        <p:grpSp>
          <p:nvGrpSpPr>
            <p:cNvPr id="59" name="Group 80"/>
            <p:cNvGrpSpPr/>
            <p:nvPr/>
          </p:nvGrpSpPr>
          <p:grpSpPr>
            <a:xfrm>
              <a:off x="2560320" y="1981200"/>
              <a:ext cx="6507480" cy="4800600"/>
              <a:chOff x="2560320" y="1981200"/>
              <a:chExt cx="6507480" cy="4800600"/>
            </a:xfrm>
          </p:grpSpPr>
          <p:pic>
            <p:nvPicPr>
              <p:cNvPr id="60" name="Picture 59" descr="4.jpg"/>
              <p:cNvPicPr>
                <a:picLocks noChangeAspect="1"/>
              </p:cNvPicPr>
              <p:nvPr/>
            </p:nvPicPr>
            <p:blipFill>
              <a:blip r:embed="rId8"/>
              <a:srcRect l="12500" t="14667" r="36667" b="25333"/>
              <a:stretch>
                <a:fillRect/>
              </a:stretch>
            </p:blipFill>
            <p:spPr>
              <a:xfrm>
                <a:off x="2560320" y="1981200"/>
                <a:ext cx="6507480" cy="4800600"/>
              </a:xfrm>
              <a:prstGeom prst="rect">
                <a:avLst/>
              </a:prstGeom>
              <a:ln>
                <a:solidFill>
                  <a:srgbClr val="FFCC00"/>
                </a:solidFill>
              </a:ln>
            </p:spPr>
          </p:pic>
          <p:grpSp>
            <p:nvGrpSpPr>
              <p:cNvPr id="61" name="Group 74"/>
              <p:cNvGrpSpPr/>
              <p:nvPr/>
            </p:nvGrpSpPr>
            <p:grpSpPr>
              <a:xfrm>
                <a:off x="2667000" y="1981200"/>
                <a:ext cx="4419600" cy="2702560"/>
                <a:chOff x="2667000" y="1945640"/>
                <a:chExt cx="4419600" cy="2702560"/>
              </a:xfrm>
            </p:grpSpPr>
            <p:sp>
              <p:nvSpPr>
                <p:cNvPr id="62" name="Rectangle 1027"/>
                <p:cNvSpPr>
                  <a:spLocks noChangeArrowheads="1"/>
                </p:cNvSpPr>
                <p:nvPr/>
              </p:nvSpPr>
              <p:spPr bwMode="auto">
                <a:xfrm>
                  <a:off x="2763520" y="1945640"/>
                  <a:ext cx="137160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400" dirty="0" smtClean="0">
                      <a:solidFill>
                        <a:schemeClr val="folHlink"/>
                      </a:solidFill>
                      <a:latin typeface="Arial Narrow"/>
                      <a:cs typeface="Arial Narrow"/>
                    </a:rPr>
                    <a:t>Apogee Outside Bow Shock</a:t>
                  </a:r>
                  <a:endParaRPr lang="en-US" sz="1400" baseline="0" dirty="0">
                    <a:solidFill>
                      <a:srgbClr val="FFFFFF"/>
                    </a:solidFill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63" name="Rectangle 1027"/>
                <p:cNvSpPr>
                  <a:spLocks noChangeArrowheads="1"/>
                </p:cNvSpPr>
                <p:nvPr/>
              </p:nvSpPr>
              <p:spPr bwMode="auto">
                <a:xfrm>
                  <a:off x="2667000" y="2819400"/>
                  <a:ext cx="91440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400" dirty="0" smtClean="0">
                      <a:solidFill>
                        <a:srgbClr val="FFFF00"/>
                      </a:solidFill>
                      <a:latin typeface="Arial Narrow"/>
                      <a:cs typeface="Arial Narrow"/>
                    </a:rPr>
                    <a:t>In Situ Solar Wind</a:t>
                  </a:r>
                  <a:endParaRPr lang="en-US" sz="1400" baseline="0" dirty="0">
                    <a:solidFill>
                      <a:srgbClr val="FFFF00"/>
                    </a:solidFill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64" name="Rectangle 1027"/>
                <p:cNvSpPr>
                  <a:spLocks noChangeArrowheads="1"/>
                </p:cNvSpPr>
                <p:nvPr/>
              </p:nvSpPr>
              <p:spPr bwMode="auto">
                <a:xfrm>
                  <a:off x="5257800" y="4124980"/>
                  <a:ext cx="182880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1400" dirty="0" smtClean="0">
                      <a:solidFill>
                        <a:srgbClr val="FFC279"/>
                      </a:solidFill>
                      <a:latin typeface="Arial Narrow"/>
                      <a:cs typeface="Arial Narrow"/>
                    </a:rPr>
                    <a:t>FUV Imager</a:t>
                  </a:r>
                </a:p>
                <a:p>
                  <a:pPr algn="ctr">
                    <a:spcAft>
                      <a:spcPts val="0"/>
                    </a:spcAft>
                  </a:pPr>
                  <a:r>
                    <a:rPr lang="en-US" sz="1400" baseline="0" dirty="0" smtClean="0">
                      <a:solidFill>
                        <a:srgbClr val="FFC279"/>
                      </a:solidFill>
                      <a:latin typeface="Arial Narrow"/>
                      <a:cs typeface="Arial Narrow"/>
                    </a:rPr>
                    <a:t>(Aurora</a:t>
                  </a:r>
                  <a:r>
                    <a:rPr lang="en-US" sz="1400" dirty="0" smtClean="0">
                      <a:solidFill>
                        <a:srgbClr val="FFC279"/>
                      </a:solidFill>
                      <a:latin typeface="Arial Narrow"/>
                      <a:cs typeface="Arial Narrow"/>
                    </a:rPr>
                    <a:t>)</a:t>
                  </a:r>
                  <a:endParaRPr lang="en-US" sz="1400" baseline="0" dirty="0">
                    <a:solidFill>
                      <a:srgbClr val="FFC279"/>
                    </a:solidFill>
                    <a:latin typeface="Arial Narrow"/>
                    <a:cs typeface="Arial Narrow"/>
                  </a:endParaRPr>
                </a:p>
              </p:txBody>
            </p:sp>
          </p:grpSp>
        </p:grpSp>
        <p:sp>
          <p:nvSpPr>
            <p:cNvPr id="75" name="Rectangle 1027"/>
            <p:cNvSpPr>
              <a:spLocks noChangeArrowheads="1"/>
            </p:cNvSpPr>
            <p:nvPr/>
          </p:nvSpPr>
          <p:spPr bwMode="auto">
            <a:xfrm>
              <a:off x="0" y="4608493"/>
              <a:ext cx="251460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173038" indent="-173038">
                <a:spcAft>
                  <a:spcPts val="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•	</a:t>
              </a:r>
              <a:r>
                <a:rPr lang="en-US" sz="1400" b="1" dirty="0" smtClean="0">
                  <a:solidFill>
                    <a:srgbClr val="FFCC00"/>
                  </a:solidFill>
                  <a:latin typeface="Arial" pitchFamily="-84" charset="0"/>
                </a:rPr>
                <a:t>Aurora</a:t>
              </a:r>
              <a:endParaRPr lang="en-US" sz="1400" dirty="0" smtClean="0">
                <a:solidFill>
                  <a:srgbClr val="FFFFFF"/>
                </a:solidFill>
                <a:latin typeface="Arial" pitchFamily="-84" charset="0"/>
              </a:endParaRPr>
            </a:p>
            <a:p>
              <a:pPr marL="173038" indent="-173038">
                <a:spcAft>
                  <a:spcPts val="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	Polar cap area, energy &amp; magnetic flux transport</a:t>
              </a:r>
            </a:p>
          </p:txBody>
        </p:sp>
        <p:grpSp>
          <p:nvGrpSpPr>
            <p:cNvPr id="115" name="Group 103"/>
            <p:cNvGrpSpPr>
              <a:grpSpLocks noChangeAspect="1"/>
            </p:cNvGrpSpPr>
            <p:nvPr/>
          </p:nvGrpSpPr>
          <p:grpSpPr>
            <a:xfrm>
              <a:off x="5970104" y="5257800"/>
              <a:ext cx="3021496" cy="1447800"/>
              <a:chOff x="6172200" y="4419600"/>
              <a:chExt cx="3657600" cy="1752600"/>
            </a:xfrm>
          </p:grpSpPr>
          <p:pic>
            <p:nvPicPr>
              <p:cNvPr id="116" name="Picture 115" descr="MAGIC_F01_Edited_for_Yosemite].jpg"/>
              <p:cNvPicPr>
                <a:picLocks noChangeAspect="1"/>
              </p:cNvPicPr>
              <p:nvPr/>
            </p:nvPicPr>
            <p:blipFill>
              <a:blip r:embed="rId6"/>
              <a:srcRect l="73767" t="64163" r="2899" b="18562"/>
              <a:stretch>
                <a:fillRect/>
              </a:stretch>
            </p:blipFill>
            <p:spPr>
              <a:xfrm>
                <a:off x="6172200" y="4419600"/>
                <a:ext cx="3657600" cy="1752600"/>
              </a:xfrm>
              <a:prstGeom prst="rect">
                <a:avLst/>
              </a:prstGeom>
            </p:spPr>
          </p:pic>
          <p:pic>
            <p:nvPicPr>
              <p:cNvPr id="117" name="Picture 116" descr="MAGIC_F01_Edited_for_Yosemite].jpg"/>
              <p:cNvPicPr>
                <a:picLocks noChangeAspect="1"/>
              </p:cNvPicPr>
              <p:nvPr/>
            </p:nvPicPr>
            <p:blipFill>
              <a:blip r:embed="rId6"/>
              <a:srcRect l="84948" t="78434" r="2899" b="20064"/>
              <a:stretch>
                <a:fillRect/>
              </a:stretch>
            </p:blipFill>
            <p:spPr>
              <a:xfrm>
                <a:off x="7924800" y="6019800"/>
                <a:ext cx="1905000" cy="152400"/>
              </a:xfrm>
              <a:prstGeom prst="rect">
                <a:avLst/>
              </a:prstGeom>
            </p:spPr>
          </p:pic>
        </p:grpSp>
      </p:grpSp>
      <p:grpSp>
        <p:nvGrpSpPr>
          <p:cNvPr id="109" name="Group 108"/>
          <p:cNvGrpSpPr/>
          <p:nvPr/>
        </p:nvGrpSpPr>
        <p:grpSpPr>
          <a:xfrm>
            <a:off x="0" y="2057400"/>
            <a:ext cx="8991600" cy="1001486"/>
            <a:chOff x="0" y="2057400"/>
            <a:chExt cx="8991600" cy="1001486"/>
          </a:xfrm>
        </p:grpSpPr>
        <p:pic>
          <p:nvPicPr>
            <p:cNvPr id="82" name="Picture 81" descr="MAGIC_F01_Edited_for_Yosemite].jpg"/>
            <p:cNvPicPr>
              <a:picLocks noChangeAspect="1"/>
            </p:cNvPicPr>
            <p:nvPr/>
          </p:nvPicPr>
          <p:blipFill>
            <a:blip r:embed="rId6"/>
            <a:srcRect l="6615" t="63305" r="70052" b="26824"/>
            <a:stretch>
              <a:fillRect/>
            </a:stretch>
          </p:blipFill>
          <p:spPr>
            <a:xfrm>
              <a:off x="5334000" y="2057400"/>
              <a:ext cx="3657600" cy="1001486"/>
            </a:xfrm>
            <a:prstGeom prst="rect">
              <a:avLst/>
            </a:prstGeom>
          </p:spPr>
        </p:pic>
        <p:sp>
          <p:nvSpPr>
            <p:cNvPr id="72" name="Rectangle 1027"/>
            <p:cNvSpPr>
              <a:spLocks noChangeArrowheads="1"/>
            </p:cNvSpPr>
            <p:nvPr/>
          </p:nvSpPr>
          <p:spPr bwMode="auto">
            <a:xfrm>
              <a:off x="0" y="2133600"/>
              <a:ext cx="2514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173038" indent="-173038">
                <a:spcAft>
                  <a:spcPts val="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•	</a:t>
              </a:r>
              <a:r>
                <a:rPr lang="en-US" sz="1400" b="1" dirty="0" smtClean="0">
                  <a:solidFill>
                    <a:srgbClr val="FFCC00"/>
                  </a:solidFill>
                  <a:latin typeface="Arial" pitchFamily="-84" charset="0"/>
                </a:rPr>
                <a:t>In Situ Solar Wind</a:t>
              </a:r>
              <a:endParaRPr lang="en-US" sz="1400" dirty="0" smtClean="0">
                <a:solidFill>
                  <a:srgbClr val="FFFFFF"/>
                </a:solidFill>
                <a:latin typeface="Arial" pitchFamily="-84" charset="0"/>
              </a:endParaRPr>
            </a:p>
            <a:p>
              <a:pPr marL="173038" indent="-173038">
                <a:spcAft>
                  <a:spcPts val="0"/>
                </a:spcAft>
                <a:tabLst>
                  <a:tab pos="173038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	Direct SW input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0" y="1981200"/>
            <a:ext cx="9067800" cy="4800600"/>
            <a:chOff x="0" y="1981200"/>
            <a:chExt cx="9067800" cy="4800600"/>
          </a:xfrm>
        </p:grpSpPr>
        <p:grpSp>
          <p:nvGrpSpPr>
            <p:cNvPr id="119" name="Group 118"/>
            <p:cNvGrpSpPr/>
            <p:nvPr/>
          </p:nvGrpSpPr>
          <p:grpSpPr>
            <a:xfrm>
              <a:off x="0" y="1981200"/>
              <a:ext cx="9067800" cy="4800600"/>
              <a:chOff x="0" y="1981200"/>
              <a:chExt cx="9067800" cy="4800600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2560320" y="1981200"/>
                <a:ext cx="6507480" cy="4800600"/>
                <a:chOff x="2560320" y="1981200"/>
                <a:chExt cx="6507480" cy="4800600"/>
              </a:xfrm>
            </p:grpSpPr>
            <p:pic>
              <p:nvPicPr>
                <p:cNvPr id="66" name="Picture 65" descr="6.png"/>
                <p:cNvPicPr>
                  <a:picLocks noChangeAspect="1"/>
                </p:cNvPicPr>
                <p:nvPr/>
              </p:nvPicPr>
              <p:blipFill>
                <a:blip r:embed="rId9"/>
                <a:srcRect l="12500" t="14667" r="36667" b="25333"/>
                <a:stretch>
                  <a:fillRect/>
                </a:stretch>
              </p:blipFill>
              <p:spPr>
                <a:xfrm>
                  <a:off x="2560320" y="1981200"/>
                  <a:ext cx="6507480" cy="4800600"/>
                </a:xfrm>
                <a:prstGeom prst="rect">
                  <a:avLst/>
                </a:prstGeom>
                <a:ln>
                  <a:solidFill>
                    <a:srgbClr val="FFFFFF"/>
                  </a:solidFill>
                </a:ln>
              </p:spPr>
            </p:pic>
            <p:sp>
              <p:nvSpPr>
                <p:cNvPr id="67" name="Rectangle 1027"/>
                <p:cNvSpPr>
                  <a:spLocks noChangeArrowheads="1"/>
                </p:cNvSpPr>
                <p:nvPr/>
              </p:nvSpPr>
              <p:spPr bwMode="auto">
                <a:xfrm>
                  <a:off x="2763520" y="1981200"/>
                  <a:ext cx="137160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400" dirty="0" smtClean="0">
                      <a:solidFill>
                        <a:schemeClr val="folHlink"/>
                      </a:solidFill>
                      <a:latin typeface="Arial Narrow"/>
                      <a:cs typeface="Arial Narrow"/>
                    </a:rPr>
                    <a:t>Apogee Outside Bow Shock</a:t>
                  </a:r>
                  <a:endParaRPr lang="en-US" sz="1400" baseline="0" dirty="0">
                    <a:solidFill>
                      <a:srgbClr val="FFFFFF"/>
                    </a:solidFill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68" name="Rectangle 1027"/>
                <p:cNvSpPr>
                  <a:spLocks noChangeArrowheads="1"/>
                </p:cNvSpPr>
                <p:nvPr/>
              </p:nvSpPr>
              <p:spPr bwMode="auto">
                <a:xfrm>
                  <a:off x="2667000" y="2854960"/>
                  <a:ext cx="91440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400" dirty="0" smtClean="0">
                      <a:solidFill>
                        <a:srgbClr val="FFFF00"/>
                      </a:solidFill>
                      <a:latin typeface="Arial Narrow"/>
                      <a:cs typeface="Arial Narrow"/>
                    </a:rPr>
                    <a:t>In Situ Solar Wind</a:t>
                  </a:r>
                  <a:endParaRPr lang="en-US" sz="1400" baseline="0" dirty="0">
                    <a:solidFill>
                      <a:srgbClr val="FFFF00"/>
                    </a:solidFill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69" name="Rectangle 1027"/>
                <p:cNvSpPr>
                  <a:spLocks noChangeArrowheads="1"/>
                </p:cNvSpPr>
                <p:nvPr/>
              </p:nvSpPr>
              <p:spPr bwMode="auto">
                <a:xfrm>
                  <a:off x="3505200" y="6141740"/>
                  <a:ext cx="182880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1400" dirty="0" smtClean="0">
                      <a:solidFill>
                        <a:schemeClr val="bg1">
                          <a:lumMod val="10000"/>
                          <a:lumOff val="90000"/>
                        </a:schemeClr>
                      </a:solidFill>
                      <a:latin typeface="Arial Narrow"/>
                      <a:cs typeface="Arial Narrow"/>
                    </a:rPr>
                    <a:t>Soft X-Ray Imager</a:t>
                  </a:r>
                </a:p>
                <a:p>
                  <a:pPr algn="ctr">
                    <a:spcAft>
                      <a:spcPts val="0"/>
                    </a:spcAft>
                  </a:pPr>
                  <a:r>
                    <a:rPr lang="en-US" sz="1400" baseline="0" dirty="0" smtClean="0">
                      <a:solidFill>
                        <a:schemeClr val="bg1">
                          <a:lumMod val="10000"/>
                          <a:lumOff val="90000"/>
                        </a:schemeClr>
                      </a:solidFill>
                      <a:latin typeface="Arial Narrow"/>
                      <a:cs typeface="Arial Narrow"/>
                    </a:rPr>
                    <a:t>(Dayside</a:t>
                  </a:r>
                  <a:r>
                    <a:rPr lang="en-US" sz="1400" dirty="0" smtClean="0">
                      <a:solidFill>
                        <a:schemeClr val="bg1">
                          <a:lumMod val="10000"/>
                          <a:lumOff val="90000"/>
                        </a:schemeClr>
                      </a:solidFill>
                      <a:latin typeface="Arial Narrow"/>
                      <a:cs typeface="Arial Narrow"/>
                    </a:rPr>
                    <a:t> Boundary)</a:t>
                  </a:r>
                  <a:endParaRPr lang="en-US" sz="1400" baseline="0" dirty="0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70" name="Rectangle 1027"/>
                <p:cNvSpPr>
                  <a:spLocks noChangeArrowheads="1"/>
                </p:cNvSpPr>
                <p:nvPr/>
              </p:nvSpPr>
              <p:spPr bwMode="auto">
                <a:xfrm>
                  <a:off x="4572000" y="4988560"/>
                  <a:ext cx="182880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1400" dirty="0" smtClean="0">
                      <a:solidFill>
                        <a:srgbClr val="CCFFCC"/>
                      </a:solidFill>
                      <a:latin typeface="Arial Narrow"/>
                      <a:cs typeface="Arial Narrow"/>
                    </a:rPr>
                    <a:t>EUV Imager</a:t>
                  </a:r>
                </a:p>
                <a:p>
                  <a:pPr algn="ctr">
                    <a:spcAft>
                      <a:spcPts val="0"/>
                    </a:spcAft>
                  </a:pPr>
                  <a:r>
                    <a:rPr lang="en-US" sz="1400" baseline="0" dirty="0" smtClean="0">
                      <a:solidFill>
                        <a:srgbClr val="CCFFCC"/>
                      </a:solidFill>
                      <a:latin typeface="Arial Narrow"/>
                      <a:cs typeface="Arial Narrow"/>
                    </a:rPr>
                    <a:t>(</a:t>
                  </a:r>
                  <a:r>
                    <a:rPr lang="en-US" sz="1400" baseline="0" dirty="0" err="1" smtClean="0">
                      <a:solidFill>
                        <a:srgbClr val="CCFFCC"/>
                      </a:solidFill>
                      <a:latin typeface="Arial Narrow"/>
                      <a:cs typeface="Arial Narrow"/>
                    </a:rPr>
                    <a:t>Plasmasphere</a:t>
                  </a:r>
                  <a:r>
                    <a:rPr lang="en-US" sz="1400" dirty="0" smtClean="0">
                      <a:solidFill>
                        <a:srgbClr val="CCFFCC"/>
                      </a:solidFill>
                      <a:latin typeface="Arial Narrow"/>
                      <a:cs typeface="Arial Narrow"/>
                    </a:rPr>
                    <a:t>)</a:t>
                  </a:r>
                  <a:endParaRPr lang="en-US" sz="1400" baseline="0" dirty="0">
                    <a:solidFill>
                      <a:srgbClr val="CCFFCC"/>
                    </a:solidFill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71" name="Rectangle 1027"/>
                <p:cNvSpPr>
                  <a:spLocks noChangeArrowheads="1"/>
                </p:cNvSpPr>
                <p:nvPr/>
              </p:nvSpPr>
              <p:spPr bwMode="auto">
                <a:xfrm>
                  <a:off x="5257800" y="4160540"/>
                  <a:ext cx="182880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1400" dirty="0" smtClean="0">
                      <a:solidFill>
                        <a:srgbClr val="FFC279"/>
                      </a:solidFill>
                      <a:latin typeface="Arial Narrow"/>
                      <a:cs typeface="Arial Narrow"/>
                    </a:rPr>
                    <a:t>FUV Imager</a:t>
                  </a:r>
                </a:p>
                <a:p>
                  <a:pPr algn="ctr">
                    <a:spcAft>
                      <a:spcPts val="0"/>
                    </a:spcAft>
                  </a:pPr>
                  <a:r>
                    <a:rPr lang="en-US" sz="1400" baseline="0" dirty="0" smtClean="0">
                      <a:solidFill>
                        <a:srgbClr val="FFC279"/>
                      </a:solidFill>
                      <a:latin typeface="Arial Narrow"/>
                      <a:cs typeface="Arial Narrow"/>
                    </a:rPr>
                    <a:t>(Aurora</a:t>
                  </a:r>
                  <a:r>
                    <a:rPr lang="en-US" sz="1400" dirty="0" smtClean="0">
                      <a:solidFill>
                        <a:srgbClr val="FFC279"/>
                      </a:solidFill>
                      <a:latin typeface="Arial Narrow"/>
                      <a:cs typeface="Arial Narrow"/>
                    </a:rPr>
                    <a:t>)</a:t>
                  </a:r>
                  <a:endParaRPr lang="en-US" sz="1400" baseline="0" dirty="0">
                    <a:solidFill>
                      <a:srgbClr val="FFC279"/>
                    </a:solidFill>
                    <a:latin typeface="Arial Narrow"/>
                    <a:cs typeface="Arial Narrow"/>
                  </a:endParaRPr>
                </a:p>
              </p:txBody>
            </p:sp>
          </p:grpSp>
          <p:sp>
            <p:nvSpPr>
              <p:cNvPr id="81" name="Rectangle 1027"/>
              <p:cNvSpPr>
                <a:spLocks noChangeArrowheads="1"/>
              </p:cNvSpPr>
              <p:nvPr/>
            </p:nvSpPr>
            <p:spPr bwMode="auto">
              <a:xfrm>
                <a:off x="0" y="5509736"/>
                <a:ext cx="2514600" cy="954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173038" indent="-173038">
                  <a:spcAft>
                    <a:spcPts val="0"/>
                  </a:spcAft>
                  <a:tabLst>
                    <a:tab pos="173038" algn="l"/>
                  </a:tabLst>
                </a:pPr>
                <a:r>
                  <a:rPr lang="en-US" sz="1400" dirty="0" smtClean="0">
                    <a:solidFill>
                      <a:srgbClr val="FFFFFF"/>
                    </a:solidFill>
                    <a:latin typeface="Arial" pitchFamily="-84" charset="0"/>
                  </a:rPr>
                  <a:t>•	</a:t>
                </a:r>
                <a:r>
                  <a:rPr lang="en-US" sz="1400" b="1" dirty="0" smtClean="0">
                    <a:solidFill>
                      <a:srgbClr val="FFCC00"/>
                    </a:solidFill>
                    <a:latin typeface="Arial" pitchFamily="-84" charset="0"/>
                  </a:rPr>
                  <a:t>SINGLE SYSTEM</a:t>
                </a:r>
                <a:endParaRPr lang="en-US" sz="1400" dirty="0" smtClean="0">
                  <a:solidFill>
                    <a:srgbClr val="FFFFFF"/>
                  </a:solidFill>
                  <a:latin typeface="Arial" pitchFamily="-84" charset="0"/>
                </a:endParaRPr>
              </a:p>
              <a:p>
                <a:pPr marL="173038" indent="-173038">
                  <a:spcAft>
                    <a:spcPts val="0"/>
                  </a:spcAft>
                  <a:tabLst>
                    <a:tab pos="173038" algn="l"/>
                  </a:tabLst>
                </a:pPr>
                <a:r>
                  <a:rPr lang="en-US" sz="1400" dirty="0" smtClean="0">
                    <a:solidFill>
                      <a:srgbClr val="FFFFFF"/>
                    </a:solidFill>
                    <a:latin typeface="Arial" pitchFamily="-84" charset="0"/>
                  </a:rPr>
                  <a:t>	Truly global </a:t>
                </a:r>
                <a:r>
                  <a:rPr lang="en-US" sz="1400" dirty="0" err="1" smtClean="0">
                    <a:solidFill>
                      <a:srgbClr val="FFFFFF"/>
                    </a:solidFill>
                    <a:latin typeface="Arial" pitchFamily="-84" charset="0"/>
                  </a:rPr>
                  <a:t>magnetospheric</a:t>
                </a:r>
                <a:r>
                  <a:rPr lang="en-US" sz="1400" dirty="0" smtClean="0">
                    <a:solidFill>
                      <a:srgbClr val="FFFFFF"/>
                    </a:solidFill>
                    <a:latin typeface="Arial" pitchFamily="-84" charset="0"/>
                  </a:rPr>
                  <a:t> imaging:  </a:t>
                </a:r>
                <a:r>
                  <a:rPr lang="en-US" sz="1400" i="1" dirty="0" smtClean="0">
                    <a:solidFill>
                      <a:srgbClr val="FFFFFF"/>
                    </a:solidFill>
                    <a:latin typeface="Arial" pitchFamily="-84" charset="0"/>
                  </a:rPr>
                  <a:t>Cause and Effect.</a:t>
                </a:r>
                <a:r>
                  <a:rPr lang="en-US" sz="1400" dirty="0" smtClean="0">
                    <a:solidFill>
                      <a:srgbClr val="FFFFFF"/>
                    </a:solidFill>
                    <a:latin typeface="Arial" pitchFamily="-84" charset="0"/>
                  </a:rPr>
                  <a:t> </a:t>
                </a:r>
              </a:p>
            </p:txBody>
          </p:sp>
        </p:grpSp>
        <p:grpSp>
          <p:nvGrpSpPr>
            <p:cNvPr id="130" name="Group 129"/>
            <p:cNvGrpSpPr/>
            <p:nvPr/>
          </p:nvGrpSpPr>
          <p:grpSpPr>
            <a:xfrm>
              <a:off x="2743200" y="2971800"/>
              <a:ext cx="4921554" cy="3657600"/>
              <a:chOff x="2743200" y="2971800"/>
              <a:chExt cx="4921554" cy="3657600"/>
            </a:xfrm>
          </p:grpSpPr>
          <p:pic>
            <p:nvPicPr>
              <p:cNvPr id="120" name="Picture 119" descr="MAGIC_F01_Edited_for_Yosemite].jpg"/>
              <p:cNvPicPr>
                <a:picLocks noChangeAspect="1"/>
              </p:cNvPicPr>
              <p:nvPr/>
            </p:nvPicPr>
            <p:blipFill>
              <a:blip r:embed="rId6"/>
              <a:srcRect l="17310" t="67918" r="75399" b="28326"/>
              <a:stretch>
                <a:fillRect/>
              </a:stretch>
            </p:blipFill>
            <p:spPr>
              <a:xfrm>
                <a:off x="2743200" y="3429000"/>
                <a:ext cx="1143000" cy="381000"/>
              </a:xfrm>
              <a:prstGeom prst="rect">
                <a:avLst/>
              </a:prstGeom>
              <a:ln>
                <a:solidFill>
                  <a:srgbClr val="BDBDBD"/>
                </a:solidFill>
              </a:ln>
            </p:spPr>
          </p:pic>
          <p:pic>
            <p:nvPicPr>
              <p:cNvPr id="121" name="Picture 120" descr="MAGIC_F01_Edited_for_Yosemite].jpg"/>
              <p:cNvPicPr>
                <a:picLocks noChangeAspect="1"/>
              </p:cNvPicPr>
              <p:nvPr/>
            </p:nvPicPr>
            <p:blipFill>
              <a:blip r:embed="rId6"/>
              <a:srcRect l="14831" t="79928" r="78802" b="13261"/>
              <a:stretch>
                <a:fillRect/>
              </a:stretch>
            </p:blipFill>
            <p:spPr>
              <a:xfrm>
                <a:off x="2743200" y="5943600"/>
                <a:ext cx="990600" cy="685800"/>
              </a:xfrm>
              <a:prstGeom prst="rect">
                <a:avLst/>
              </a:prstGeom>
              <a:ln>
                <a:solidFill>
                  <a:srgbClr val="BDBDBD"/>
                </a:solidFill>
              </a:ln>
            </p:spPr>
          </p:pic>
          <p:pic>
            <p:nvPicPr>
              <p:cNvPr id="123" name="Picture 122" descr="MAGIC_F01_Edited_for_Yosemite].jpg"/>
              <p:cNvPicPr>
                <a:picLocks noChangeAspect="1"/>
              </p:cNvPicPr>
              <p:nvPr/>
            </p:nvPicPr>
            <p:blipFill>
              <a:blip r:embed="rId6"/>
              <a:srcRect l="74271" t="82309" r="15834" b="9281"/>
              <a:stretch>
                <a:fillRect/>
              </a:stretch>
            </p:blipFill>
            <p:spPr>
              <a:xfrm>
                <a:off x="5791200" y="5562600"/>
                <a:ext cx="1524000" cy="838200"/>
              </a:xfrm>
              <a:prstGeom prst="rect">
                <a:avLst/>
              </a:prstGeom>
              <a:ln>
                <a:solidFill>
                  <a:srgbClr val="BDBDBD"/>
                </a:solidFill>
              </a:ln>
            </p:spPr>
          </p:pic>
          <p:grpSp>
            <p:nvGrpSpPr>
              <p:cNvPr id="129" name="Group 128"/>
              <p:cNvGrpSpPr/>
              <p:nvPr/>
            </p:nvGrpSpPr>
            <p:grpSpPr>
              <a:xfrm>
                <a:off x="6324600" y="2971800"/>
                <a:ext cx="1340154" cy="1295400"/>
                <a:chOff x="457200" y="1905000"/>
                <a:chExt cx="1655484" cy="1600200"/>
              </a:xfrm>
            </p:grpSpPr>
            <p:pic>
              <p:nvPicPr>
                <p:cNvPr id="126" name="Picture 125" descr="MAGIC_F01_Edited_for_Yosemite].jpg"/>
                <p:cNvPicPr>
                  <a:picLocks noChangeAspect="1"/>
                </p:cNvPicPr>
                <p:nvPr/>
              </p:nvPicPr>
              <p:blipFill>
                <a:blip r:embed="rId6"/>
                <a:srcRect l="73767" t="65021" r="19913" b="25214"/>
                <a:stretch>
                  <a:fillRect/>
                </a:stretch>
              </p:blipFill>
              <p:spPr>
                <a:xfrm>
                  <a:off x="457200" y="1905000"/>
                  <a:ext cx="990600" cy="99060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28" name="Picture 127" descr="MAGIC_F01_Edited_for_Yosemite].jpg"/>
                <p:cNvPicPr>
                  <a:picLocks noChangeAspect="1"/>
                </p:cNvPicPr>
                <p:nvPr/>
              </p:nvPicPr>
              <p:blipFill>
                <a:blip r:embed="rId6"/>
                <a:srcRect l="78143" t="71030" r="15537" b="19205"/>
                <a:stretch>
                  <a:fillRect/>
                </a:stretch>
              </p:blipFill>
              <p:spPr>
                <a:xfrm>
                  <a:off x="1122085" y="2514600"/>
                  <a:ext cx="990599" cy="99060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alphaModFix/>
          </a:blip>
          <a:srcRect t="24053" b="36106"/>
          <a:stretch>
            <a:fillRect/>
          </a:stretch>
        </p:blipFill>
        <p:spPr>
          <a:xfrm>
            <a:off x="-12192" y="2209800"/>
            <a:ext cx="9168384" cy="2438400"/>
          </a:xfrm>
          <a:prstGeom prst="rect">
            <a:avLst/>
          </a:prstGeom>
          <a:ln>
            <a:noFill/>
          </a:ln>
        </p:spPr>
      </p:pic>
      <p:sp>
        <p:nvSpPr>
          <p:cNvPr id="249868" name="Rectangle 12"/>
          <p:cNvSpPr>
            <a:spLocks noChangeArrowheads="1"/>
          </p:cNvSpPr>
          <p:nvPr/>
        </p:nvSpPr>
        <p:spPr bwMode="auto">
          <a:xfrm>
            <a:off x="0" y="988700"/>
            <a:ext cx="91440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rgbClr val="FFCC00"/>
                </a:solidFill>
                <a:latin typeface="Arial" pitchFamily="-1" charset="0"/>
              </a:rPr>
              <a:t>Imaging the Magnetosphere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" y="4724400"/>
            <a:ext cx="8839200" cy="19364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marL="173038">
              <a:spcAft>
                <a:spcPts val="0"/>
              </a:spcAft>
              <a:tabLst>
                <a:tab pos="568325" algn="l"/>
                <a:tab pos="2062163" algn="l"/>
                <a:tab pos="3543300" algn="l"/>
              </a:tabLst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•	Confirmed basic theories </a:t>
            </a:r>
          </a:p>
          <a:p>
            <a:pPr marL="173038">
              <a:spcAft>
                <a:spcPts val="0"/>
              </a:spcAft>
              <a:tabLst>
                <a:tab pos="568325" algn="l"/>
                <a:tab pos="2062163" algn="l"/>
                <a:tab pos="3543300" algn="l"/>
              </a:tabLst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•	Discovered new global structures &amp; behavior</a:t>
            </a:r>
          </a:p>
          <a:p>
            <a:pPr marL="173038">
              <a:spcAft>
                <a:spcPts val="0"/>
              </a:spcAft>
              <a:tabLst>
                <a:tab pos="568325" algn="l"/>
                <a:tab pos="2062163" algn="l"/>
                <a:tab pos="3543300" algn="l"/>
              </a:tabLst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•	Demonstrated the system-level importance of M-I Coupling</a:t>
            </a:r>
          </a:p>
          <a:p>
            <a:pPr marL="173038">
              <a:spcAft>
                <a:spcPts val="0"/>
              </a:spcAft>
              <a:tabLst>
                <a:tab pos="568325" algn="l"/>
                <a:tab pos="2062163" algn="l"/>
                <a:tab pos="3543300" algn="l"/>
              </a:tabLst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•	Refined our models</a:t>
            </a:r>
          </a:p>
          <a:p>
            <a:pPr marL="173038">
              <a:spcAft>
                <a:spcPts val="0"/>
              </a:spcAft>
              <a:tabLst>
                <a:tab pos="568325" algn="l"/>
                <a:tab pos="2062163" algn="l"/>
                <a:tab pos="3543300" algn="l"/>
              </a:tabLst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•	Provided universal paradigms for comparative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magnetospheric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physics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1598300"/>
            <a:ext cx="91440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rgbClr val="F0F0F0"/>
                </a:solidFill>
                <a:latin typeface="Arial" pitchFamily="-1" charset="0"/>
              </a:rPr>
              <a:t>Questions and Comments?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81200" y="413311"/>
            <a:ext cx="6096000" cy="335989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sz="1600" b="1" dirty="0" smtClean="0">
                <a:solidFill>
                  <a:srgbClr val="CCFFCC"/>
                </a:solidFill>
                <a:latin typeface="Arial Narrow"/>
                <a:cs typeface="Arial Narrow"/>
              </a:rPr>
              <a:t>1.   </a:t>
            </a:r>
            <a:r>
              <a:rPr lang="en-US" sz="1600" b="1" dirty="0" err="1" smtClean="0">
                <a:solidFill>
                  <a:srgbClr val="CCFFCC"/>
                </a:solidFill>
                <a:latin typeface="Arial Narrow"/>
                <a:cs typeface="Arial Narrow"/>
              </a:rPr>
              <a:t>Plasmaspheric</a:t>
            </a:r>
            <a:r>
              <a:rPr lang="en-US" sz="1600" b="1" dirty="0" smtClean="0">
                <a:solidFill>
                  <a:srgbClr val="CCFFCC"/>
                </a:solidFill>
                <a:latin typeface="Arial Narrow"/>
                <a:cs typeface="Arial Narrow"/>
              </a:rPr>
              <a:t> Imaging    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(IMAGE Mission)</a:t>
            </a:r>
            <a:endParaRPr lang="en-US" sz="900" i="1" dirty="0" smtClean="0">
              <a:solidFill>
                <a:schemeClr val="bg1">
                  <a:lumMod val="25000"/>
                  <a:lumOff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0732" y="4078575"/>
            <a:ext cx="9123268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6400">
              <a:spcAft>
                <a:spcPts val="1800"/>
              </a:spcAft>
              <a:tabLst>
                <a:tab pos="228600" algn="l"/>
              </a:tabLst>
            </a:pPr>
            <a:r>
              <a:rPr lang="en-US" sz="1800" dirty="0" smtClean="0">
                <a:solidFill>
                  <a:srgbClr val="FFFFFF"/>
                </a:solidFill>
                <a:latin typeface="Arial" pitchFamily="-84" charset="0"/>
              </a:rPr>
              <a:t>The ability to observe the global, dynamic </a:t>
            </a:r>
            <a:r>
              <a:rPr lang="en-US" sz="1800" dirty="0" err="1" smtClean="0">
                <a:solidFill>
                  <a:srgbClr val="FFFFFF"/>
                </a:solidFill>
                <a:latin typeface="Arial" pitchFamily="-84" charset="0"/>
              </a:rPr>
              <a:t>plasmasphere</a:t>
            </a:r>
            <a:r>
              <a:rPr lang="en-US" sz="1800" dirty="0" smtClean="0">
                <a:solidFill>
                  <a:srgbClr val="FFFFFF"/>
                </a:solidFill>
                <a:latin typeface="Arial" pitchFamily="-84" charset="0"/>
              </a:rPr>
              <a:t>:</a:t>
            </a:r>
          </a:p>
          <a:p>
            <a:pPr marL="749300" indent="-342900">
              <a:spcAft>
                <a:spcPts val="1200"/>
              </a:spcAft>
              <a:tabLst>
                <a:tab pos="228600" algn="l"/>
              </a:tabLst>
            </a:pPr>
            <a:r>
              <a:rPr lang="en-US" sz="1800" baseline="0" dirty="0" smtClean="0">
                <a:solidFill>
                  <a:srgbClr val="FFFFFF"/>
                </a:solidFill>
                <a:latin typeface="Arial" pitchFamily="-84" charset="0"/>
              </a:rPr>
              <a:t>•	Helped</a:t>
            </a:r>
            <a:r>
              <a:rPr lang="en-US" sz="1800" dirty="0" smtClean="0">
                <a:solidFill>
                  <a:srgbClr val="FFFFFF"/>
                </a:solidFill>
                <a:latin typeface="Arial" pitchFamily="-84" charset="0"/>
              </a:rPr>
              <a:t> confirm the very basic theoretical “convection + </a:t>
            </a:r>
            <a:r>
              <a:rPr lang="en-US" sz="1800" dirty="0" err="1" smtClean="0">
                <a:solidFill>
                  <a:srgbClr val="FFFFFF"/>
                </a:solidFill>
                <a:latin typeface="Arial" pitchFamily="-84" charset="0"/>
              </a:rPr>
              <a:t>corotation</a:t>
            </a:r>
            <a:r>
              <a:rPr lang="en-US" sz="1800" dirty="0" smtClean="0">
                <a:solidFill>
                  <a:srgbClr val="FFFFFF"/>
                </a:solidFill>
                <a:latin typeface="Arial" pitchFamily="-84" charset="0"/>
              </a:rPr>
              <a:t>” paradigm, </a:t>
            </a:r>
          </a:p>
          <a:p>
            <a:pPr marL="749300" indent="-342900">
              <a:spcAft>
                <a:spcPts val="1200"/>
              </a:spcAft>
              <a:tabLst>
                <a:tab pos="228600" algn="l"/>
              </a:tabLst>
            </a:pPr>
            <a:r>
              <a:rPr lang="en-US" sz="1800" baseline="0" dirty="0" smtClean="0">
                <a:solidFill>
                  <a:srgbClr val="FFFFFF"/>
                </a:solidFill>
                <a:latin typeface="Arial" pitchFamily="-84" charset="0"/>
              </a:rPr>
              <a:t>•	Revealed (or </a:t>
            </a:r>
            <a:r>
              <a:rPr lang="en-US" sz="1800" dirty="0" smtClean="0">
                <a:solidFill>
                  <a:srgbClr val="FFFFFF"/>
                </a:solidFill>
                <a:latin typeface="Arial" pitchFamily="-84" charset="0"/>
              </a:rPr>
              <a:t>made obvious) global patterns of behavior, </a:t>
            </a:r>
          </a:p>
          <a:p>
            <a:pPr marL="749300" indent="-342900">
              <a:spcAft>
                <a:spcPts val="1200"/>
              </a:spcAft>
              <a:tabLst>
                <a:tab pos="228600" algn="l"/>
              </a:tabLst>
            </a:pPr>
            <a:r>
              <a:rPr lang="en-US" sz="1800" baseline="0" dirty="0" smtClean="0">
                <a:solidFill>
                  <a:srgbClr val="FFFFFF"/>
                </a:solidFill>
                <a:latin typeface="Arial" pitchFamily="-84" charset="0"/>
              </a:rPr>
              <a:t>•	Confirmed</a:t>
            </a:r>
            <a:r>
              <a:rPr lang="en-US" sz="1800" dirty="0" smtClean="0">
                <a:solidFill>
                  <a:srgbClr val="FFFFFF"/>
                </a:solidFill>
                <a:latin typeface="Arial" pitchFamily="-84" charset="0"/>
              </a:rPr>
              <a:t> the profound importance of M-I coupling to the inner magnetosphere, </a:t>
            </a:r>
          </a:p>
          <a:p>
            <a:pPr marL="749300" indent="-342900">
              <a:spcAft>
                <a:spcPts val="1200"/>
              </a:spcAft>
              <a:tabLst>
                <a:tab pos="228600" algn="l"/>
              </a:tabLst>
            </a:pPr>
            <a:r>
              <a:rPr lang="en-US" sz="1800" dirty="0" smtClean="0">
                <a:solidFill>
                  <a:srgbClr val="FFFFFF"/>
                </a:solidFill>
                <a:latin typeface="Arial" pitchFamily="-84" charset="0"/>
              </a:rPr>
              <a:t>•	Helped refine our models to a credible level of accuracy.</a:t>
            </a:r>
            <a:endParaRPr lang="en-US" sz="1800" baseline="0" dirty="0" smtClean="0">
              <a:solidFill>
                <a:srgbClr val="FFFFFF"/>
              </a:solidFill>
              <a:latin typeface="Arial" pitchFamily="-84" charset="0"/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0" y="3352800"/>
            <a:ext cx="91440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Progress Enabled by </a:t>
            </a:r>
            <a:r>
              <a:rPr lang="en-US" b="1" dirty="0" err="1" smtClean="0">
                <a:solidFill>
                  <a:srgbClr val="FFFF00"/>
                </a:solidFill>
                <a:latin typeface="Arial Narrow"/>
                <a:cs typeface="Arial Narrow"/>
              </a:rPr>
              <a:t>Plasmaspheric</a:t>
            </a: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 Imaging</a:t>
            </a:r>
            <a:endParaRPr lang="en-US" sz="1100" i="1" dirty="0" smtClean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  <p:pic>
        <p:nvPicPr>
          <p:cNvPr id="37" name="Picture 4" descr="swFig0x"/>
          <p:cNvPicPr>
            <a:picLocks noChangeAspect="1" noChangeArrowheads="1"/>
          </p:cNvPicPr>
          <p:nvPr/>
        </p:nvPicPr>
        <p:blipFill>
          <a:blip r:embed="rId4"/>
          <a:srcRect l="20000" t="5829" r="20000" b="73596"/>
          <a:stretch>
            <a:fillRect/>
          </a:stretch>
        </p:blipFill>
        <p:spPr bwMode="auto">
          <a:xfrm>
            <a:off x="1341120" y="1219200"/>
            <a:ext cx="6583680" cy="1828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81200" y="413311"/>
            <a:ext cx="6096000" cy="335989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sz="1600" b="1" dirty="0" smtClean="0">
                <a:solidFill>
                  <a:srgbClr val="CCFFCC"/>
                </a:solidFill>
                <a:latin typeface="Arial Narrow"/>
                <a:cs typeface="Arial Narrow"/>
              </a:rPr>
              <a:t>1.   </a:t>
            </a:r>
            <a:r>
              <a:rPr lang="en-US" sz="1600" b="1" dirty="0" err="1" smtClean="0">
                <a:solidFill>
                  <a:srgbClr val="CCFFCC"/>
                </a:solidFill>
                <a:latin typeface="Arial Narrow"/>
                <a:cs typeface="Arial Narrow"/>
              </a:rPr>
              <a:t>Plasmaspheric</a:t>
            </a:r>
            <a:r>
              <a:rPr lang="en-US" sz="1600" b="1" dirty="0" smtClean="0">
                <a:solidFill>
                  <a:srgbClr val="CCFFCC"/>
                </a:solidFill>
                <a:latin typeface="Arial Narrow"/>
                <a:cs typeface="Arial Narrow"/>
              </a:rPr>
              <a:t> Imaging    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(IMAGE Mission)</a:t>
            </a:r>
            <a:endParaRPr lang="en-US" sz="900" i="1" dirty="0" smtClean="0">
              <a:solidFill>
                <a:schemeClr val="bg1">
                  <a:lumMod val="25000"/>
                  <a:lumOff val="75000"/>
                </a:schemeClr>
              </a:solidFill>
              <a:latin typeface="Arial Narrow"/>
              <a:cs typeface="Arial Narrow"/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304800" y="990600"/>
            <a:ext cx="8382000" cy="2895599"/>
            <a:chOff x="152400" y="880656"/>
            <a:chExt cx="10397668" cy="3591921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auto">
            <a:xfrm>
              <a:off x="2989034" y="1298483"/>
              <a:ext cx="7561034" cy="1756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400" b="1" i="1" baseline="0" dirty="0" smtClean="0">
                  <a:solidFill>
                    <a:srgbClr val="FFA300"/>
                  </a:solidFill>
                  <a:latin typeface="Arial" pitchFamily="-84" charset="0"/>
                </a:rPr>
                <a:t>	Chappell </a:t>
              </a:r>
              <a:r>
                <a:rPr lang="en-US" sz="1400" b="1" i="1" baseline="0" dirty="0">
                  <a:solidFill>
                    <a:srgbClr val="FFA300"/>
                  </a:solidFill>
                  <a:latin typeface="Arial" pitchFamily="-84" charset="0"/>
                </a:rPr>
                <a:t>et al. </a:t>
              </a:r>
              <a:r>
                <a:rPr lang="en-US" sz="1400" b="1" baseline="0" dirty="0">
                  <a:solidFill>
                    <a:srgbClr val="FFA300"/>
                  </a:solidFill>
                  <a:latin typeface="Arial" pitchFamily="-84" charset="0"/>
                </a:rPr>
                <a:t>[1970</a:t>
              </a:r>
              <a:r>
                <a:rPr lang="en-US" sz="1400" b="1" baseline="0" dirty="0" smtClean="0">
                  <a:solidFill>
                    <a:srgbClr val="FFA300"/>
                  </a:solidFill>
                  <a:latin typeface="Arial" pitchFamily="-84" charset="0"/>
                </a:rPr>
                <a:t>]</a:t>
              </a:r>
            </a:p>
            <a:p>
              <a:pPr>
                <a:spcAft>
                  <a:spcPts val="1200"/>
                </a:spcAft>
                <a:tabLst>
                  <a:tab pos="228600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•	OGO-5 in situ data.</a:t>
              </a:r>
            </a:p>
            <a:p>
              <a:pPr>
                <a:spcAft>
                  <a:spcPts val="1200"/>
                </a:spcAft>
                <a:tabLst>
                  <a:tab pos="228600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•	</a:t>
              </a:r>
              <a:r>
                <a:rPr lang="en-US" sz="1400" dirty="0" err="1" smtClean="0">
                  <a:solidFill>
                    <a:srgbClr val="FFFFFF"/>
                  </a:solidFill>
                  <a:latin typeface="Arial" pitchFamily="-84" charset="0"/>
                </a:rPr>
                <a:t>Plasmapause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 radial location varies inversely with geomagnetic activity.</a:t>
              </a:r>
            </a:p>
            <a:p>
              <a:pPr>
                <a:spcAft>
                  <a:spcPts val="1200"/>
                </a:spcAft>
                <a:tabLst>
                  <a:tab pos="228600" algn="l"/>
                </a:tabLst>
              </a:pPr>
              <a:r>
                <a:rPr lang="en-US" sz="1400" baseline="0" dirty="0" smtClean="0">
                  <a:solidFill>
                    <a:srgbClr val="FFFFFF"/>
                  </a:solidFill>
                  <a:latin typeface="Arial" pitchFamily="-84" charset="0"/>
                </a:rPr>
                <a:t>•	</a:t>
              </a:r>
              <a:r>
                <a:rPr lang="en-US" sz="1400" baseline="0" dirty="0" err="1" smtClean="0">
                  <a:solidFill>
                    <a:srgbClr val="FFFFFF"/>
                  </a:solidFill>
                  <a:latin typeface="Arial" pitchFamily="-84" charset="0"/>
                </a:rPr>
                <a:t>Plasmapause</a:t>
              </a:r>
              <a:r>
                <a:rPr lang="en-US" sz="1400" baseline="0" dirty="0" smtClean="0">
                  <a:solidFill>
                    <a:srgbClr val="FFFFFF"/>
                  </a:solidFill>
                  <a:latin typeface="Arial" pitchFamily="-84" charset="0"/>
                </a:rPr>
                <a:t> density profile can be highly structured. </a:t>
              </a:r>
              <a:endParaRPr lang="en-US" sz="1400" baseline="0" dirty="0">
                <a:solidFill>
                  <a:srgbClr val="FFFFFF"/>
                </a:solidFill>
                <a:latin typeface="Arial" pitchFamily="-84" charset="0"/>
              </a:endParaRPr>
            </a:p>
          </p:txBody>
        </p:sp>
        <p:pic>
          <p:nvPicPr>
            <p:cNvPr id="6" name="Picture 1028" descr="OGO5ppausevsKp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00" y="880656"/>
              <a:ext cx="2855116" cy="3591921"/>
            </a:xfrm>
            <a:prstGeom prst="rect">
              <a:avLst/>
            </a:prstGeom>
            <a:noFill/>
          </p:spPr>
        </p:pic>
      </p:grp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2743200" y="838200"/>
            <a:ext cx="58674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Cycle of </a:t>
            </a:r>
            <a:r>
              <a:rPr lang="en-US" b="1" dirty="0" err="1" smtClean="0">
                <a:solidFill>
                  <a:srgbClr val="FFFF00"/>
                </a:solidFill>
                <a:latin typeface="Arial Narrow"/>
                <a:cs typeface="Arial Narrow"/>
              </a:rPr>
              <a:t>Plasmaspheric</a:t>
            </a: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 Erosion and Recovery</a:t>
            </a:r>
            <a:endParaRPr lang="en-US" sz="1100" i="1" dirty="0" smtClean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  <p:grpSp>
        <p:nvGrpSpPr>
          <p:cNvPr id="3" name="Group 35"/>
          <p:cNvGrpSpPr/>
          <p:nvPr/>
        </p:nvGrpSpPr>
        <p:grpSpPr>
          <a:xfrm>
            <a:off x="153131" y="3276600"/>
            <a:ext cx="8990869" cy="3520698"/>
            <a:chOff x="153131" y="3276600"/>
            <a:chExt cx="8990869" cy="3520698"/>
          </a:xfrm>
        </p:grpSpPr>
        <p:grpSp>
          <p:nvGrpSpPr>
            <p:cNvPr id="7" name="Group 33"/>
            <p:cNvGrpSpPr/>
            <p:nvPr/>
          </p:nvGrpSpPr>
          <p:grpSpPr>
            <a:xfrm>
              <a:off x="1981200" y="3276600"/>
              <a:ext cx="7162800" cy="3520698"/>
              <a:chOff x="9372600" y="1905000"/>
              <a:chExt cx="8991600" cy="4419600"/>
            </a:xfrm>
          </p:grpSpPr>
          <p:sp>
            <p:nvSpPr>
              <p:cNvPr id="33" name="Rectangle 32"/>
              <p:cNvSpPr/>
              <p:nvPr/>
            </p:nvSpPr>
            <p:spPr bwMode="auto">
              <a:xfrm>
                <a:off x="9372600" y="1905000"/>
                <a:ext cx="8991600" cy="4419600"/>
              </a:xfrm>
              <a:prstGeom prst="rect">
                <a:avLst/>
              </a:prstGeom>
              <a:solidFill>
                <a:srgbClr val="0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" charset="0"/>
                </a:endParaRPr>
              </a:p>
            </p:txBody>
          </p:sp>
          <p:grpSp>
            <p:nvGrpSpPr>
              <p:cNvPr id="8" name="Group 30"/>
              <p:cNvGrpSpPr>
                <a:grpSpLocks noChangeAspect="1"/>
              </p:cNvGrpSpPr>
              <p:nvPr/>
            </p:nvGrpSpPr>
            <p:grpSpPr>
              <a:xfrm>
                <a:off x="9372600" y="1905001"/>
                <a:ext cx="8915400" cy="3095077"/>
                <a:chOff x="228600" y="4676001"/>
                <a:chExt cx="9220200" cy="3200890"/>
              </a:xfrm>
            </p:grpSpPr>
            <p:sp>
              <p:nvSpPr>
                <p:cNvPr id="22" name="Rectangle 2"/>
                <p:cNvSpPr>
                  <a:spLocks noChangeArrowheads="1"/>
                </p:cNvSpPr>
                <p:nvPr/>
              </p:nvSpPr>
              <p:spPr bwMode="auto">
                <a:xfrm>
                  <a:off x="304800" y="6857997"/>
                  <a:ext cx="9144000" cy="1018894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tabLst>
                      <a:tab pos="1320800" algn="l"/>
                      <a:tab pos="2806700" algn="l"/>
                      <a:tab pos="4229100" algn="l"/>
                      <a:tab pos="5778500" algn="l"/>
                    </a:tabLst>
                  </a:pPr>
                  <a:r>
                    <a:rPr lang="en-US" sz="1200" b="1" baseline="0" dirty="0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(a)</a:t>
                  </a:r>
                  <a:r>
                    <a:rPr lang="en-US" sz="1200" dirty="0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 </a:t>
                  </a:r>
                  <a:r>
                    <a:rPr lang="en-US" sz="1000" b="1" i="1" dirty="0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 </a:t>
                  </a:r>
                  <a:r>
                    <a:rPr lang="en-US" sz="1000" b="1" i="1" baseline="0" dirty="0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Quiet	</a:t>
                  </a:r>
                  <a:r>
                    <a:rPr lang="en-US" sz="1200" b="1" dirty="0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(</a:t>
                  </a:r>
                  <a:r>
                    <a:rPr lang="en-US" sz="1200" b="1" dirty="0" err="1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b</a:t>
                  </a:r>
                  <a:r>
                    <a:rPr lang="en-US" sz="1200" b="1" dirty="0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) </a:t>
                  </a:r>
                  <a:r>
                    <a:rPr lang="en-US" sz="1000" b="1" i="1" baseline="0" dirty="0" err="1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Duskside</a:t>
                  </a:r>
                  <a:r>
                    <a:rPr lang="en-US" sz="1000" b="1" i="1" baseline="0" dirty="0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 Plume</a:t>
                  </a:r>
                  <a:r>
                    <a:rPr lang="en-US" sz="1000" b="1" i="1" dirty="0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	</a:t>
                  </a:r>
                  <a:r>
                    <a:rPr lang="en-US" sz="1200" b="1" dirty="0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(</a:t>
                  </a:r>
                  <a:r>
                    <a:rPr lang="en-US" sz="1200" b="1" dirty="0" err="1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c</a:t>
                  </a:r>
                  <a:r>
                    <a:rPr lang="en-US" sz="1200" b="1" dirty="0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)</a:t>
                  </a:r>
                  <a:r>
                    <a:rPr lang="en-US" sz="1000" dirty="0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 </a:t>
                  </a:r>
                  <a:r>
                    <a:rPr lang="en-US" sz="1000" b="1" i="1" baseline="0" dirty="0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Plume Rotates</a:t>
                  </a:r>
                  <a:r>
                    <a:rPr lang="en-US" sz="1000" b="1" i="1" dirty="0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	</a:t>
                  </a:r>
                  <a:r>
                    <a:rPr lang="en-US" sz="1200" b="1" dirty="0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(</a:t>
                  </a:r>
                  <a:r>
                    <a:rPr lang="en-US" sz="1200" b="1" dirty="0" err="1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d</a:t>
                  </a:r>
                  <a:r>
                    <a:rPr lang="en-US" sz="1200" b="1" dirty="0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)</a:t>
                  </a:r>
                  <a:r>
                    <a:rPr lang="en-US" sz="1000" dirty="0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 </a:t>
                  </a:r>
                  <a:r>
                    <a:rPr lang="en-US" sz="1000" b="1" i="1" baseline="0" dirty="0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Plume Wraps	</a:t>
                  </a:r>
                  <a:r>
                    <a:rPr lang="en-US" sz="1200" b="1" dirty="0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(</a:t>
                  </a:r>
                  <a:r>
                    <a:rPr lang="en-US" sz="1200" b="1" dirty="0" err="1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e</a:t>
                  </a:r>
                  <a:r>
                    <a:rPr lang="en-US" sz="1200" b="1" dirty="0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) </a:t>
                  </a:r>
                  <a:r>
                    <a:rPr lang="en-US" sz="1000" b="1" i="1" baseline="0" dirty="0" smtClean="0">
                      <a:solidFill>
                        <a:srgbClr val="FFFF99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Refilled</a:t>
                  </a:r>
                  <a:endParaRPr lang="en-US" sz="1000" b="1" i="1" dirty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endParaRPr>
                </a:p>
                <a:p>
                  <a:pPr>
                    <a:tabLst>
                      <a:tab pos="1320800" algn="l"/>
                      <a:tab pos="2806700" algn="l"/>
                      <a:tab pos="4229100" algn="l"/>
                      <a:tab pos="5778500" algn="l"/>
                    </a:tabLst>
                  </a:pPr>
                  <a:r>
                    <a:rPr lang="en-US" sz="1000" b="1" i="1" baseline="0" dirty="0" smtClean="0">
                      <a:solidFill>
                        <a:srgbClr val="FFFFFF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Pre</a:t>
                  </a:r>
                  <a:r>
                    <a:rPr lang="en-US" sz="1000" b="1" i="1" baseline="0" dirty="0">
                      <a:solidFill>
                        <a:srgbClr val="FFFFFF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-Erosion</a:t>
                  </a:r>
                  <a:r>
                    <a:rPr lang="en-US" sz="1000" b="1" i="1" baseline="0" dirty="0" smtClean="0">
                      <a:solidFill>
                        <a:srgbClr val="FFFFFF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	Main Erosion</a:t>
                  </a:r>
                  <a:r>
                    <a:rPr lang="en-US" sz="1000" b="1" i="1" dirty="0" smtClean="0">
                      <a:solidFill>
                        <a:srgbClr val="FFFFFF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	</a:t>
                  </a:r>
                  <a:r>
                    <a:rPr lang="en-US" sz="1000" b="1" i="1" baseline="0" dirty="0" smtClean="0">
                      <a:solidFill>
                        <a:srgbClr val="FFFFFF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Erosion </a:t>
                  </a:r>
                  <a:r>
                    <a:rPr lang="en-US" sz="1000" b="1" i="1" baseline="0" dirty="0">
                      <a:solidFill>
                        <a:srgbClr val="FFFFFF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Slows	Recovery</a:t>
                  </a:r>
                  <a:r>
                    <a:rPr lang="en-US" sz="1000" b="1" i="1" baseline="0" dirty="0" smtClean="0">
                      <a:solidFill>
                        <a:srgbClr val="FFFFFF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	Recovered</a:t>
                  </a:r>
                </a:p>
                <a:p>
                  <a:pPr>
                    <a:tabLst>
                      <a:tab pos="1320800" algn="l"/>
                      <a:tab pos="2806700" algn="l"/>
                      <a:tab pos="4229100" algn="l"/>
                      <a:tab pos="5778500" algn="l"/>
                    </a:tabLst>
                  </a:pPr>
                  <a:endParaRPr lang="en-US" sz="1100" b="1" i="1" baseline="0" dirty="0" smtClean="0">
                    <a:solidFill>
                      <a:srgbClr val="78C6FF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endParaRPr>
                </a:p>
                <a:p>
                  <a:pPr>
                    <a:tabLst>
                      <a:tab pos="1320800" algn="l"/>
                      <a:tab pos="2806700" algn="l"/>
                      <a:tab pos="4229100" algn="l"/>
                      <a:tab pos="5778500" algn="l"/>
                    </a:tabLst>
                  </a:pPr>
                  <a:r>
                    <a:rPr lang="en-US" sz="1100" b="1" i="1" baseline="0" dirty="0" smtClean="0">
                      <a:solidFill>
                        <a:srgbClr val="78C6FF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Filling </a:t>
                  </a:r>
                  <a:r>
                    <a:rPr lang="en-US" sz="1100" b="1" i="1" baseline="0" dirty="0">
                      <a:solidFill>
                        <a:srgbClr val="78C6FF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dominant	</a:t>
                  </a:r>
                  <a:r>
                    <a:rPr lang="en-US" sz="1100" b="1" i="1" baseline="0" dirty="0">
                      <a:solidFill>
                        <a:srgbClr val="FF0000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Erosion </a:t>
                  </a:r>
                  <a:r>
                    <a:rPr lang="en-US" sz="1100" b="1" i="1" baseline="0" dirty="0" smtClean="0">
                      <a:solidFill>
                        <a:srgbClr val="FF0000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dominant</a:t>
                  </a:r>
                  <a:r>
                    <a:rPr lang="en-US" sz="1100" b="1" i="1" dirty="0" smtClean="0">
                      <a:solidFill>
                        <a:schemeClr val="tx2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		</a:t>
                  </a:r>
                  <a:r>
                    <a:rPr lang="en-US" sz="1100" b="1" i="1" baseline="0" dirty="0" smtClean="0">
                      <a:solidFill>
                        <a:srgbClr val="78C6FF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Filling dominant</a:t>
                  </a:r>
                  <a:endParaRPr lang="en-US" sz="1100" b="1" i="1" baseline="0" dirty="0">
                    <a:solidFill>
                      <a:srgbClr val="78C6FF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endParaRPr>
                </a:p>
              </p:txBody>
            </p:sp>
            <p:sp>
              <p:nvSpPr>
                <p:cNvPr id="23" name="Rectangle 3"/>
                <p:cNvSpPr>
                  <a:spLocks noChangeArrowheads="1"/>
                </p:cNvSpPr>
                <p:nvPr/>
              </p:nvSpPr>
              <p:spPr bwMode="auto">
                <a:xfrm>
                  <a:off x="228600" y="4676001"/>
                  <a:ext cx="4038600" cy="3596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b="1" i="1" baseline="0" dirty="0">
                      <a:solidFill>
                        <a:srgbClr val="7DFF00"/>
                      </a:solidFill>
                      <a:latin typeface="Arial" pitchFamily="-84" charset="0"/>
                    </a:rPr>
                    <a:t>25 June - 2 July 2000</a:t>
                  </a:r>
                </a:p>
              </p:txBody>
            </p:sp>
            <p:pic>
              <p:nvPicPr>
                <p:cNvPr id="24" name="Picture 4" descr="swFig0x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t="5829" b="68637"/>
                <a:stretch>
                  <a:fillRect/>
                </a:stretch>
              </p:blipFill>
              <p:spPr bwMode="auto">
                <a:xfrm>
                  <a:off x="304800" y="4991221"/>
                  <a:ext cx="9144000" cy="1891323"/>
                </a:xfrm>
                <a:prstGeom prst="rect">
                  <a:avLst/>
                </a:prstGeom>
                <a:noFill/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25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1066800" y="7363477"/>
                  <a:ext cx="0" cy="227836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8C6FF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7162800" y="7363477"/>
                  <a:ext cx="0" cy="227836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8C6FF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2895600" y="7363477"/>
                  <a:ext cx="0" cy="227836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Rectangle 11"/>
                <p:cNvSpPr>
                  <a:spLocks noChangeArrowheads="1"/>
                </p:cNvSpPr>
                <p:nvPr/>
              </p:nvSpPr>
              <p:spPr bwMode="auto">
                <a:xfrm>
                  <a:off x="6324600" y="4676001"/>
                  <a:ext cx="3124200" cy="3596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200" b="1" baseline="0" dirty="0">
                      <a:solidFill>
                        <a:srgbClr val="B2B2B2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[</a:t>
                  </a:r>
                  <a:r>
                    <a:rPr lang="en-US" sz="1200" b="1" i="1" baseline="0" dirty="0">
                      <a:solidFill>
                        <a:srgbClr val="B2B2B2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Goldstein et al., </a:t>
                  </a:r>
                  <a:r>
                    <a:rPr lang="en-US" sz="1200" b="1" baseline="0" dirty="0">
                      <a:solidFill>
                        <a:srgbClr val="B2B2B2"/>
                      </a:solidFill>
                      <a:latin typeface="Arial" pitchFamily="-84" charset="0"/>
                      <a:ea typeface="Times" pitchFamily="-84" charset="0"/>
                      <a:cs typeface="Times" pitchFamily="-84" charset="0"/>
                    </a:rPr>
                    <a:t>2007]</a:t>
                  </a:r>
                </a:p>
              </p:txBody>
            </p:sp>
          </p:grpSp>
          <p:pic>
            <p:nvPicPr>
              <p:cNvPr id="32" name="Picture 4" descr="swFig0x"/>
              <p:cNvPicPr>
                <a:picLocks noChangeAspect="1" noChangeArrowheads="1"/>
              </p:cNvPicPr>
              <p:nvPr/>
            </p:nvPicPr>
            <p:blipFill>
              <a:blip r:embed="rId5"/>
              <a:srcRect t="62217" b="19696"/>
              <a:stretch>
                <a:fillRect/>
              </a:stretch>
            </p:blipFill>
            <p:spPr bwMode="auto">
              <a:xfrm>
                <a:off x="9446281" y="5061626"/>
                <a:ext cx="8841719" cy="1186775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</p:pic>
        </p:grpSp>
        <p:sp>
          <p:nvSpPr>
            <p:cNvPr id="35" name="Rectangle 1027"/>
            <p:cNvSpPr>
              <a:spLocks noChangeArrowheads="1"/>
            </p:cNvSpPr>
            <p:nvPr/>
          </p:nvSpPr>
          <p:spPr bwMode="auto">
            <a:xfrm>
              <a:off x="153131" y="4504492"/>
              <a:ext cx="1828069" cy="1908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177800" indent="-177800">
                <a:spcAft>
                  <a:spcPts val="1200"/>
                </a:spcAft>
                <a:tabLst>
                  <a:tab pos="177800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•	IMAGE EUV</a:t>
              </a:r>
            </a:p>
            <a:p>
              <a:pPr marL="177800" indent="-177800">
                <a:spcAft>
                  <a:spcPts val="1200"/>
                </a:spcAft>
                <a:tabLst>
                  <a:tab pos="177800" algn="l"/>
                </a:tabLst>
              </a:pPr>
              <a:r>
                <a:rPr lang="en-US" sz="1400" baseline="0" dirty="0" smtClean="0">
                  <a:solidFill>
                    <a:srgbClr val="FFFFFF"/>
                  </a:solidFill>
                  <a:latin typeface="Arial" pitchFamily="-84" charset="0"/>
                </a:rPr>
                <a:t>•	2D </a:t>
              </a:r>
              <a:r>
                <a:rPr lang="en-US" sz="1400" baseline="0" dirty="0" err="1" smtClean="0">
                  <a:solidFill>
                    <a:srgbClr val="FFFFFF"/>
                  </a:solidFill>
                  <a:latin typeface="Arial" pitchFamily="-84" charset="0"/>
                </a:rPr>
                <a:t>plasmapause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 versus IMF </a:t>
              </a:r>
              <a:r>
                <a:rPr lang="en-US" sz="1400" dirty="0" err="1" smtClean="0">
                  <a:solidFill>
                    <a:srgbClr val="FFFFFF"/>
                  </a:solidFill>
                  <a:latin typeface="Arial" pitchFamily="-84" charset="0"/>
                </a:rPr>
                <a:t>Bz</a:t>
              </a:r>
              <a:endParaRPr lang="en-US" sz="1400" dirty="0" smtClean="0">
                <a:solidFill>
                  <a:srgbClr val="FFFFFF"/>
                </a:solidFill>
                <a:latin typeface="Arial" pitchFamily="-84" charset="0"/>
              </a:endParaRPr>
            </a:p>
            <a:p>
              <a:pPr marL="177800" indent="-177800">
                <a:spcAft>
                  <a:spcPts val="1200"/>
                </a:spcAft>
                <a:tabLst>
                  <a:tab pos="177800" algn="l"/>
                </a:tabLst>
              </a:pPr>
              <a:r>
                <a:rPr lang="en-US" sz="1400" baseline="0" dirty="0" smtClean="0">
                  <a:solidFill>
                    <a:srgbClr val="FFFFFF"/>
                  </a:solidFill>
                  <a:latin typeface="Arial" pitchFamily="-84" charset="0"/>
                </a:rPr>
                <a:t>•	Predictable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 pattern of </a:t>
              </a:r>
              <a:r>
                <a:rPr lang="en-US" sz="1400" dirty="0" err="1" smtClean="0">
                  <a:solidFill>
                    <a:srgbClr val="FFFFFF"/>
                  </a:solidFill>
                  <a:latin typeface="Arial" pitchFamily="-84" charset="0"/>
                </a:rPr>
                <a:t>plasmaspheric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 morphology.</a:t>
              </a:r>
              <a:endParaRPr lang="en-US" sz="1400" baseline="0" dirty="0">
                <a:solidFill>
                  <a:srgbClr val="FFFFFF"/>
                </a:solidFill>
                <a:latin typeface="Arial" pitchFamily="-84" charset="0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81200" y="413311"/>
            <a:ext cx="6096000" cy="335989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sz="1600" b="1" dirty="0" smtClean="0">
                <a:solidFill>
                  <a:srgbClr val="CCFFCC"/>
                </a:solidFill>
                <a:latin typeface="Arial Narrow"/>
                <a:cs typeface="Arial Narrow"/>
              </a:rPr>
              <a:t>1.   </a:t>
            </a:r>
            <a:r>
              <a:rPr lang="en-US" sz="1600" b="1" dirty="0" err="1" smtClean="0">
                <a:solidFill>
                  <a:srgbClr val="CCFFCC"/>
                </a:solidFill>
                <a:latin typeface="Arial Narrow"/>
                <a:cs typeface="Arial Narrow"/>
              </a:rPr>
              <a:t>Plasmaspheric</a:t>
            </a:r>
            <a:r>
              <a:rPr lang="en-US" sz="1600" b="1" dirty="0" smtClean="0">
                <a:solidFill>
                  <a:srgbClr val="CCFFCC"/>
                </a:solidFill>
                <a:latin typeface="Arial Narrow"/>
                <a:cs typeface="Arial Narrow"/>
              </a:rPr>
              <a:t> Imaging    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(IMAGE Mission)</a:t>
            </a:r>
            <a:endParaRPr lang="en-US" sz="900" i="1" dirty="0" smtClean="0">
              <a:solidFill>
                <a:schemeClr val="bg1">
                  <a:lumMod val="25000"/>
                  <a:lumOff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2971800" y="838200"/>
            <a:ext cx="58674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Phases of the </a:t>
            </a:r>
            <a:r>
              <a:rPr lang="en-US" b="1" dirty="0" err="1" smtClean="0">
                <a:solidFill>
                  <a:srgbClr val="FFFF00"/>
                </a:solidFill>
                <a:latin typeface="Arial Narrow"/>
                <a:cs typeface="Arial Narrow"/>
              </a:rPr>
              <a:t>Plasmasphere</a:t>
            </a: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:  Plumes</a:t>
            </a:r>
            <a:endParaRPr lang="en-US" sz="1100" i="1" dirty="0" smtClean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  <p:pic>
        <p:nvPicPr>
          <p:cNvPr id="20" name="Picture 19" descr="04C-grebowsky.jpg"/>
          <p:cNvPicPr>
            <a:picLocks noChangeAspect="1"/>
          </p:cNvPicPr>
          <p:nvPr/>
        </p:nvPicPr>
        <p:blipFill>
          <a:blip r:embed="rId6"/>
          <a:srcRect l="12739"/>
          <a:stretch>
            <a:fillRect/>
          </a:stretch>
        </p:blipFill>
        <p:spPr>
          <a:xfrm>
            <a:off x="152400" y="990600"/>
            <a:ext cx="2609850" cy="207645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1905000"/>
            <a:ext cx="3270250" cy="739221"/>
          </a:xfrm>
          <a:prstGeom prst="rect">
            <a:avLst/>
          </a:prstGeom>
        </p:spPr>
      </p:pic>
      <p:sp>
        <p:nvSpPr>
          <p:cNvPr id="38" name="Rectangle 1027"/>
          <p:cNvSpPr>
            <a:spLocks noChangeArrowheads="1"/>
          </p:cNvSpPr>
          <p:nvPr/>
        </p:nvSpPr>
        <p:spPr bwMode="auto">
          <a:xfrm>
            <a:off x="2820131" y="1219200"/>
            <a:ext cx="6095269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b="1" i="1" dirty="0" err="1" smtClean="0">
                <a:solidFill>
                  <a:srgbClr val="FFA300"/>
                </a:solidFill>
                <a:latin typeface="Arial" pitchFamily="-84" charset="0"/>
              </a:rPr>
              <a:t>Grebowsky</a:t>
            </a:r>
            <a:r>
              <a:rPr lang="en-US" sz="1400" b="1" i="1" dirty="0" smtClean="0">
                <a:solidFill>
                  <a:srgbClr val="FFA300"/>
                </a:solidFill>
                <a:latin typeface="Arial" pitchFamily="-84" charset="0"/>
              </a:rPr>
              <a:t> </a:t>
            </a:r>
            <a:r>
              <a:rPr lang="en-US" sz="1400" b="1" dirty="0" smtClean="0">
                <a:solidFill>
                  <a:srgbClr val="FFA300"/>
                </a:solidFill>
                <a:latin typeface="Arial" pitchFamily="-84" charset="0"/>
              </a:rPr>
              <a:t>[1970],</a:t>
            </a:r>
            <a:r>
              <a:rPr lang="en-US" sz="1200" b="1" i="1" dirty="0" smtClean="0">
                <a:solidFill>
                  <a:srgbClr val="FFA300"/>
                </a:solidFill>
                <a:latin typeface="Arial" pitchFamily="-84" charset="0"/>
              </a:rPr>
              <a:t> </a:t>
            </a:r>
            <a:r>
              <a:rPr lang="en-US" sz="1200" i="1" dirty="0" smtClean="0">
                <a:solidFill>
                  <a:srgbClr val="FFA300"/>
                </a:solidFill>
                <a:latin typeface="Arial" pitchFamily="-84" charset="0"/>
              </a:rPr>
              <a:t>Chen &amp; Wolf </a:t>
            </a:r>
            <a:r>
              <a:rPr lang="en-US" sz="1200" dirty="0" smtClean="0">
                <a:solidFill>
                  <a:srgbClr val="FFA300"/>
                </a:solidFill>
                <a:latin typeface="Arial" pitchFamily="-84" charset="0"/>
              </a:rPr>
              <a:t>[1972],</a:t>
            </a:r>
            <a:r>
              <a:rPr lang="en-US" sz="1200" i="1" dirty="0" smtClean="0">
                <a:solidFill>
                  <a:srgbClr val="FFA300"/>
                </a:solidFill>
                <a:latin typeface="Arial" pitchFamily="-84" charset="0"/>
              </a:rPr>
              <a:t> Weiss et al. </a:t>
            </a:r>
            <a:r>
              <a:rPr lang="en-US" sz="1200" dirty="0" smtClean="0">
                <a:solidFill>
                  <a:srgbClr val="FFA300"/>
                </a:solidFill>
                <a:latin typeface="Arial" pitchFamily="-84" charset="0"/>
              </a:rPr>
              <a:t>[1997],</a:t>
            </a:r>
            <a:r>
              <a:rPr lang="en-US" sz="1200" i="1" dirty="0" smtClean="0">
                <a:solidFill>
                  <a:srgbClr val="FFA300"/>
                </a:solidFill>
                <a:latin typeface="Arial" pitchFamily="-84" charset="0"/>
              </a:rPr>
              <a:t> </a:t>
            </a:r>
            <a:r>
              <a:rPr lang="en-US" sz="1200" i="1" dirty="0" err="1" smtClean="0">
                <a:solidFill>
                  <a:srgbClr val="FFA300"/>
                </a:solidFill>
                <a:latin typeface="Arial" pitchFamily="-84" charset="0"/>
              </a:rPr>
              <a:t>Lambour</a:t>
            </a:r>
            <a:r>
              <a:rPr lang="en-US" sz="1200" i="1" dirty="0" smtClean="0">
                <a:solidFill>
                  <a:srgbClr val="FFA300"/>
                </a:solidFill>
                <a:latin typeface="Arial" pitchFamily="-84" charset="0"/>
              </a:rPr>
              <a:t> et al. </a:t>
            </a:r>
            <a:r>
              <a:rPr lang="en-US" sz="1200" dirty="0" smtClean="0">
                <a:solidFill>
                  <a:srgbClr val="FFA300"/>
                </a:solidFill>
                <a:latin typeface="Arial" pitchFamily="-84" charset="0"/>
              </a:rPr>
              <a:t>[199</a:t>
            </a:r>
            <a:r>
              <a:rPr lang="en-US" sz="1200" i="1" dirty="0" smtClean="0">
                <a:solidFill>
                  <a:srgbClr val="FFA300"/>
                </a:solidFill>
                <a:latin typeface="Arial" pitchFamily="-84" charset="0"/>
              </a:rPr>
              <a:t>7</a:t>
            </a:r>
            <a:r>
              <a:rPr lang="en-US" sz="1200" dirty="0" smtClean="0">
                <a:solidFill>
                  <a:srgbClr val="FFA300"/>
                </a:solidFill>
                <a:latin typeface="Arial" pitchFamily="-84" charset="0"/>
              </a:rPr>
              <a:t>].</a:t>
            </a:r>
            <a:endParaRPr lang="en-US" sz="1400" dirty="0" smtClean="0">
              <a:solidFill>
                <a:srgbClr val="FFA300"/>
              </a:solidFill>
              <a:latin typeface="Arial" pitchFamily="-84" charset="0"/>
            </a:endParaRPr>
          </a:p>
          <a:p>
            <a:pPr>
              <a:spcAft>
                <a:spcPts val="1200"/>
              </a:spcAft>
              <a:tabLst>
                <a:tab pos="228600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Test particle simulation subject to 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-84" charset="0"/>
              </a:rPr>
              <a:t>corotation</a:t>
            </a: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 and convection.</a:t>
            </a:r>
          </a:p>
          <a:p>
            <a:pPr>
              <a:spcAft>
                <a:spcPts val="1200"/>
              </a:spcAft>
              <a:tabLst>
                <a:tab pos="228600" algn="l"/>
              </a:tabLst>
            </a:pPr>
            <a:endParaRPr lang="en-US" sz="1400" dirty="0" smtClean="0">
              <a:solidFill>
                <a:srgbClr val="FFFFFF"/>
              </a:solidFill>
              <a:latin typeface="Arial" pitchFamily="-84" charset="0"/>
            </a:endParaRPr>
          </a:p>
          <a:p>
            <a:pPr>
              <a:spcAft>
                <a:spcPts val="1200"/>
              </a:spcAft>
              <a:tabLst>
                <a:tab pos="228600" algn="l"/>
              </a:tabLst>
            </a:pPr>
            <a:endParaRPr lang="en-US" sz="1400" dirty="0" smtClean="0">
              <a:solidFill>
                <a:srgbClr val="FFFFFF"/>
              </a:solidFill>
              <a:latin typeface="Arial" pitchFamily="-84" charset="0"/>
            </a:endParaRPr>
          </a:p>
          <a:p>
            <a:pPr>
              <a:spcAft>
                <a:spcPts val="1200"/>
              </a:spcAft>
              <a:tabLst>
                <a:tab pos="228600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Plumes form in response to enhanced convection.</a:t>
            </a:r>
            <a:endParaRPr lang="en-US" sz="1400" baseline="0" dirty="0">
              <a:solidFill>
                <a:srgbClr val="FFFFFF"/>
              </a:solidFill>
              <a:latin typeface="Arial" pitchFamily="-84" charset="0"/>
            </a:endParaRPr>
          </a:p>
        </p:txBody>
      </p:sp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76200" y="6019800"/>
            <a:ext cx="1676400" cy="73866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7800" indent="-177800" algn="r">
              <a:spcAft>
                <a:spcPts val="1200"/>
              </a:spcAft>
              <a:tabLst>
                <a:tab pos="177800" algn="l"/>
              </a:tabLst>
            </a:pPr>
            <a:r>
              <a:rPr lang="en-US" sz="1400" b="1" dirty="0" smtClean="0">
                <a:solidFill>
                  <a:srgbClr val="FFFFFF"/>
                </a:solidFill>
                <a:latin typeface="Arial" pitchFamily="-84" charset="0"/>
              </a:rPr>
              <a:t>Enhanced Convection:  </a:t>
            </a:r>
            <a:r>
              <a:rPr lang="en-US" sz="1400" b="1" i="1" dirty="0" smtClean="0">
                <a:solidFill>
                  <a:srgbClr val="CCFFCC"/>
                </a:solidFill>
                <a:latin typeface="Arial" pitchFamily="-84" charset="0"/>
              </a:rPr>
              <a:t>Plume Forms</a:t>
            </a:r>
            <a:endParaRPr lang="en-US" sz="1400" b="1" baseline="0" dirty="0">
              <a:solidFill>
                <a:srgbClr val="CCFFCC"/>
              </a:solidFill>
              <a:latin typeface="Arial" pitchFamily="-84" charset="0"/>
            </a:endParaRPr>
          </a:p>
        </p:txBody>
      </p:sp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4572000" y="6019800"/>
            <a:ext cx="1682496" cy="73866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7800" indent="-177800" algn="r">
              <a:spcAft>
                <a:spcPts val="1200"/>
              </a:spcAft>
              <a:tabLst>
                <a:tab pos="177800" algn="l"/>
              </a:tabLst>
            </a:pPr>
            <a:r>
              <a:rPr lang="en-US" sz="1400" b="1" dirty="0" smtClean="0">
                <a:solidFill>
                  <a:srgbClr val="FFFFFF"/>
                </a:solidFill>
                <a:latin typeface="Arial" pitchFamily="-84" charset="0"/>
              </a:rPr>
              <a:t>Reduced Conv.:  </a:t>
            </a:r>
            <a:r>
              <a:rPr lang="en-US" sz="1400" b="1" i="1" dirty="0" smtClean="0">
                <a:solidFill>
                  <a:srgbClr val="CCFFCC"/>
                </a:solidFill>
                <a:latin typeface="Arial" pitchFamily="-84" charset="0"/>
              </a:rPr>
              <a:t>Plume Rotates, Wraps</a:t>
            </a:r>
            <a:endParaRPr lang="en-US" sz="1400" b="1" baseline="0" dirty="0">
              <a:solidFill>
                <a:srgbClr val="CCFFCC"/>
              </a:solidFill>
              <a:latin typeface="Arial" pitchFamily="-84" charset="0"/>
            </a:endParaRPr>
          </a:p>
        </p:txBody>
      </p:sp>
      <p:pic>
        <p:nvPicPr>
          <p:cNvPr id="13" name="plume_development_2.mov">
            <a:hlinkClick r:id="" action="ppaction://media"/>
          </p:cNvPr>
          <p:cNvPicPr/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6271261" y="3213101"/>
            <a:ext cx="2644139" cy="3525519"/>
          </a:xfrm>
          <a:prstGeom prst="rect">
            <a:avLst/>
          </a:prstGeom>
        </p:spPr>
      </p:pic>
      <p:pic>
        <p:nvPicPr>
          <p:cNvPr id="16" name="plume_development_1.mov">
            <a:hlinkClick r:id="" action="ppaction://media"/>
          </p:cNvPr>
          <p:cNvPicPr/>
          <p:nvPr>
            <a:videoFile r:link="rId3"/>
          </p:nvPr>
        </p:nvPicPr>
        <p:blipFill>
          <a:blip r:embed="rId9"/>
          <a:stretch>
            <a:fillRect/>
          </a:stretch>
        </p:blipFill>
        <p:spPr>
          <a:xfrm>
            <a:off x="1752600" y="3200400"/>
            <a:ext cx="2647188" cy="35295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alphaModFix/>
            <a:lum bright="-37000" contrast="-63000"/>
          </a:blip>
          <a:srcRect t="40239"/>
          <a:stretch>
            <a:fillRect/>
          </a:stretch>
        </p:blipFill>
        <p:spPr>
          <a:xfrm>
            <a:off x="-12192" y="3200400"/>
            <a:ext cx="9168384" cy="3657600"/>
          </a:xfrm>
          <a:prstGeom prst="rect">
            <a:avLst/>
          </a:prstGeom>
          <a:ln>
            <a:noFill/>
          </a:ln>
        </p:spPr>
      </p:pic>
      <p:sp>
        <p:nvSpPr>
          <p:cNvPr id="15" name="Rectangle 14"/>
          <p:cNvSpPr/>
          <p:nvPr/>
        </p:nvSpPr>
        <p:spPr bwMode="auto">
          <a:xfrm>
            <a:off x="0" y="6822440"/>
            <a:ext cx="9144000" cy="4572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81200" y="413311"/>
            <a:ext cx="6096000" cy="335989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sz="1600" b="1" dirty="0" smtClean="0">
                <a:solidFill>
                  <a:srgbClr val="CCFFCC"/>
                </a:solidFill>
                <a:latin typeface="Arial Narrow"/>
                <a:cs typeface="Arial Narrow"/>
              </a:rPr>
              <a:t>1.   </a:t>
            </a:r>
            <a:r>
              <a:rPr lang="en-US" sz="1600" b="1" dirty="0" err="1" smtClean="0">
                <a:solidFill>
                  <a:srgbClr val="CCFFCC"/>
                </a:solidFill>
                <a:latin typeface="Arial Narrow"/>
                <a:cs typeface="Arial Narrow"/>
              </a:rPr>
              <a:t>Plasmaspheric</a:t>
            </a:r>
            <a:r>
              <a:rPr lang="en-US" sz="1600" b="1" dirty="0" smtClean="0">
                <a:solidFill>
                  <a:srgbClr val="CCFFCC"/>
                </a:solidFill>
                <a:latin typeface="Arial Narrow"/>
                <a:cs typeface="Arial Narrow"/>
              </a:rPr>
              <a:t> Imaging    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(IMAGE Mission)</a:t>
            </a:r>
            <a:endParaRPr lang="en-US" sz="900" i="1" dirty="0" smtClean="0">
              <a:solidFill>
                <a:schemeClr val="bg1">
                  <a:lumMod val="25000"/>
                  <a:lumOff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2971800" y="838200"/>
            <a:ext cx="58674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Phases of the </a:t>
            </a:r>
            <a:r>
              <a:rPr lang="en-US" b="1" dirty="0" err="1" smtClean="0">
                <a:solidFill>
                  <a:srgbClr val="FFFF00"/>
                </a:solidFill>
                <a:latin typeface="Arial Narrow"/>
                <a:cs typeface="Arial Narrow"/>
              </a:rPr>
              <a:t>Plasmasphere</a:t>
            </a: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:  Plumes</a:t>
            </a:r>
            <a:endParaRPr lang="en-US" sz="1100" i="1" dirty="0" smtClean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09600" y="1295400"/>
            <a:ext cx="7696200" cy="5257800"/>
            <a:chOff x="609600" y="1295400"/>
            <a:chExt cx="7696200" cy="5257800"/>
          </a:xfrm>
        </p:grpSpPr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9600" y="4191000"/>
              <a:ext cx="7696200" cy="1911350"/>
            </a:xfrm>
            <a:prstGeom prst="rect">
              <a:avLst/>
            </a:prstGeom>
            <a:noFill/>
          </p:spPr>
        </p:pic>
        <p:sp>
          <p:nvSpPr>
            <p:cNvPr id="24" name="Rectangle 1027"/>
            <p:cNvSpPr>
              <a:spLocks noChangeArrowheads="1"/>
            </p:cNvSpPr>
            <p:nvPr/>
          </p:nvSpPr>
          <p:spPr bwMode="auto">
            <a:xfrm>
              <a:off x="609600" y="1295400"/>
              <a:ext cx="7696200" cy="815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1" i="1" baseline="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rial" pitchFamily="-84" charset="0"/>
                </a:rPr>
                <a:t>Goldstein and </a:t>
              </a:r>
              <a:r>
                <a:rPr lang="en-US" sz="1400" b="1" i="1" baseline="0" dirty="0" err="1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rial" pitchFamily="-84" charset="0"/>
                </a:rPr>
                <a:t>Sandel</a:t>
              </a:r>
              <a:r>
                <a:rPr lang="en-US" sz="1400" b="1" i="1" baseline="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rial" pitchFamily="-84" charset="0"/>
                </a:rPr>
                <a:t> </a:t>
              </a:r>
              <a:r>
                <a:rPr lang="en-US" sz="1400" b="1" baseline="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rial" pitchFamily="-84" charset="0"/>
                </a:rPr>
                <a:t>[2005]</a:t>
              </a:r>
            </a:p>
            <a:p>
              <a:pPr marL="228600" indent="-228600">
                <a:spcAft>
                  <a:spcPts val="600"/>
                </a:spcAft>
                <a:tabLst>
                  <a:tab pos="228600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•	</a:t>
              </a:r>
              <a:r>
                <a:rPr lang="en-US" sz="1400" dirty="0" err="1" smtClean="0">
                  <a:solidFill>
                    <a:srgbClr val="FFFFFF"/>
                  </a:solidFill>
                  <a:latin typeface="Arial" pitchFamily="-84" charset="0"/>
                </a:rPr>
                <a:t>Plasmasphere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 images show the theoretically-predicted global pattern of plume formation and evolution.</a:t>
              </a:r>
              <a:endParaRPr lang="en-US" sz="1400" baseline="0" dirty="0">
                <a:solidFill>
                  <a:srgbClr val="FFFFFF"/>
                </a:solidFill>
                <a:latin typeface="Arial" pitchFamily="-84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609600" y="2286000"/>
              <a:ext cx="7696200" cy="4267200"/>
              <a:chOff x="609600" y="2286000"/>
              <a:chExt cx="7696200" cy="4267200"/>
            </a:xfrm>
          </p:grpSpPr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14363" y="2314575"/>
                <a:ext cx="7691437" cy="1903413"/>
              </a:xfrm>
              <a:prstGeom prst="rect">
                <a:avLst/>
              </a:prstGeom>
              <a:noFill/>
            </p:spPr>
          </p:pic>
          <p:sp>
            <p:nvSpPr>
              <p:cNvPr id="21" name="Rectangle 6"/>
              <p:cNvSpPr>
                <a:spLocks noChangeArrowheads="1"/>
              </p:cNvSpPr>
              <p:nvPr/>
            </p:nvSpPr>
            <p:spPr bwMode="auto">
              <a:xfrm>
                <a:off x="609600" y="2286000"/>
                <a:ext cx="30480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 i="1" baseline="0" dirty="0">
                    <a:solidFill>
                      <a:srgbClr val="FFFFFF"/>
                    </a:solidFill>
                    <a:latin typeface="Arial" pitchFamily="-84" charset="0"/>
                  </a:rPr>
                  <a:t>18 June 2001</a:t>
                </a:r>
              </a:p>
            </p:txBody>
          </p:sp>
          <p:sp>
            <p:nvSpPr>
              <p:cNvPr id="26" name="Rectangle 2"/>
              <p:cNvSpPr>
                <a:spLocks noChangeArrowheads="1"/>
              </p:cNvSpPr>
              <p:nvPr/>
            </p:nvSpPr>
            <p:spPr bwMode="auto">
              <a:xfrm>
                <a:off x="609600" y="6122313"/>
                <a:ext cx="7696200" cy="43088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tabLst>
                    <a:tab pos="1943100" algn="l"/>
                    <a:tab pos="3835400" algn="l"/>
                    <a:tab pos="4229100" algn="l"/>
                    <a:tab pos="5778500" algn="l"/>
                  </a:tabLst>
                </a:pPr>
                <a:r>
                  <a:rPr lang="en-US" sz="1200" b="1" baseline="0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(a)</a:t>
                </a:r>
                <a:r>
                  <a:rPr lang="en-US" sz="1200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 </a:t>
                </a:r>
                <a:r>
                  <a:rPr lang="en-US" sz="1000" b="1" i="1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 </a:t>
                </a:r>
                <a:r>
                  <a:rPr lang="en-US" sz="1000" b="1" i="1" baseline="0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Quiet	</a:t>
                </a:r>
                <a:r>
                  <a:rPr lang="en-US" sz="1200" b="1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(</a:t>
                </a:r>
                <a:r>
                  <a:rPr lang="en-US" sz="1200" b="1" dirty="0" err="1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b</a:t>
                </a:r>
                <a:r>
                  <a:rPr lang="en-US" sz="1200" b="1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) </a:t>
                </a:r>
                <a:r>
                  <a:rPr lang="en-US" sz="1000" b="1" i="1" baseline="0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Plume Forms</a:t>
                </a:r>
                <a:r>
                  <a:rPr lang="en-US" sz="1000" b="1" i="1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	</a:t>
                </a:r>
                <a:r>
                  <a:rPr lang="en-US" sz="1200" b="1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(</a:t>
                </a:r>
                <a:r>
                  <a:rPr lang="en-US" sz="1200" b="1" dirty="0" err="1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c</a:t>
                </a:r>
                <a:r>
                  <a:rPr lang="en-US" sz="1200" b="1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)</a:t>
                </a:r>
                <a:r>
                  <a:rPr lang="en-US" sz="1000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 </a:t>
                </a:r>
                <a:r>
                  <a:rPr lang="en-US" sz="1000" b="1" i="1" baseline="0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Plume Narrows</a:t>
                </a:r>
                <a:r>
                  <a:rPr lang="en-US" sz="1000" b="1" i="1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	</a:t>
                </a:r>
                <a:r>
                  <a:rPr lang="en-US" sz="1200" b="1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(</a:t>
                </a:r>
                <a:r>
                  <a:rPr lang="en-US" sz="1200" b="1" dirty="0" err="1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d</a:t>
                </a:r>
                <a:r>
                  <a:rPr lang="en-US" sz="1200" b="1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)</a:t>
                </a:r>
                <a:r>
                  <a:rPr lang="en-US" sz="1000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 </a:t>
                </a:r>
                <a:r>
                  <a:rPr lang="en-US" sz="1000" b="1" i="1" baseline="0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Plume Rotates / Wraps</a:t>
                </a:r>
                <a:endParaRPr lang="en-US" sz="1000" b="1" i="1" dirty="0" smtClean="0">
                  <a:solidFill>
                    <a:srgbClr val="FFFF99"/>
                  </a:solidFill>
                  <a:latin typeface="Arial" pitchFamily="-84" charset="0"/>
                  <a:ea typeface="Times" pitchFamily="-84" charset="0"/>
                  <a:cs typeface="Times" pitchFamily="-84" charset="0"/>
                </a:endParaRPr>
              </a:p>
              <a:p>
                <a:pPr>
                  <a:tabLst>
                    <a:tab pos="1943100" algn="l"/>
                    <a:tab pos="3835400" algn="l"/>
                    <a:tab pos="4229100" algn="l"/>
                    <a:tab pos="5778500" algn="l"/>
                  </a:tabLst>
                </a:pPr>
                <a:r>
                  <a:rPr lang="en-US" sz="1000" b="1" i="1" baseline="0" dirty="0" smtClean="0">
                    <a:solidFill>
                      <a:srgbClr val="FFFFFF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Pre</a:t>
                </a:r>
                <a:r>
                  <a:rPr lang="en-US" sz="1000" b="1" i="1" baseline="0" dirty="0">
                    <a:solidFill>
                      <a:srgbClr val="FFFFFF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-Erosion</a:t>
                </a:r>
                <a:r>
                  <a:rPr lang="en-US" sz="1000" b="1" i="1" baseline="0" dirty="0" smtClean="0">
                    <a:solidFill>
                      <a:srgbClr val="FFFFFF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	Erosion Onset </a:t>
                </a:r>
                <a:r>
                  <a:rPr lang="en-US" sz="1000" b="1" i="1" dirty="0" smtClean="0">
                    <a:solidFill>
                      <a:srgbClr val="FFFFFF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	</a:t>
                </a:r>
                <a:r>
                  <a:rPr lang="en-US" sz="1000" b="1" i="1" baseline="0" dirty="0" smtClean="0">
                    <a:solidFill>
                      <a:srgbClr val="FFFFFF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Erosion </a:t>
                </a:r>
                <a:r>
                  <a:rPr lang="en-US" sz="1000" b="1" i="1" baseline="0" dirty="0">
                    <a:solidFill>
                      <a:srgbClr val="FFFFFF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Slows</a:t>
                </a:r>
                <a:r>
                  <a:rPr lang="en-US" sz="1000" b="1" i="1" baseline="0" dirty="0" smtClean="0">
                    <a:solidFill>
                      <a:srgbClr val="FFFFFF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	Recovery Begins</a:t>
                </a:r>
                <a:endParaRPr lang="en-US" sz="1100" b="1" i="1" baseline="0" dirty="0">
                  <a:solidFill>
                    <a:srgbClr val="78C6FF"/>
                  </a:solidFill>
                  <a:latin typeface="Arial" pitchFamily="-84" charset="0"/>
                  <a:ea typeface="Times" pitchFamily="-84" charset="0"/>
                  <a:cs typeface="Times" pitchFamily="-84" charset="0"/>
                </a:endParaRPr>
              </a:p>
            </p:txBody>
          </p:sp>
        </p:grpSp>
      </p:grpSp>
      <p:sp>
        <p:nvSpPr>
          <p:cNvPr id="20" name="Rectangle 19"/>
          <p:cNvSpPr/>
          <p:nvPr/>
        </p:nvSpPr>
        <p:spPr bwMode="auto">
          <a:xfrm>
            <a:off x="0" y="6822440"/>
            <a:ext cx="9144000" cy="4572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1295400"/>
            <a:ext cx="9156192" cy="5562600"/>
            <a:chOff x="0" y="1295400"/>
            <a:chExt cx="9156192" cy="556260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alphaModFix/>
              <a:lum bright="-19000" contrast="-31000"/>
            </a:blip>
            <a:srcRect l="133" t="9113"/>
            <a:stretch>
              <a:fillRect/>
            </a:stretch>
          </p:blipFill>
          <p:spPr>
            <a:xfrm>
              <a:off x="0" y="1295400"/>
              <a:ext cx="9156192" cy="5562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7200" y="2286000"/>
              <a:ext cx="8238127" cy="204787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pic>
          <p:nvPicPr>
            <p:cNvPr id="38" name="Picture 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58786" y="4048125"/>
              <a:ext cx="8236262" cy="2047875"/>
            </a:xfrm>
            <a:prstGeom prst="rect">
              <a:avLst/>
            </a:prstGeom>
            <a:noFill/>
          </p:spPr>
        </p:pic>
        <p:sp>
          <p:nvSpPr>
            <p:cNvPr id="39" name="Rectangle 1027"/>
            <p:cNvSpPr>
              <a:spLocks noChangeArrowheads="1"/>
            </p:cNvSpPr>
            <p:nvPr/>
          </p:nvSpPr>
          <p:spPr bwMode="auto">
            <a:xfrm>
              <a:off x="609600" y="1295400"/>
              <a:ext cx="7696200" cy="815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1" i="1" baseline="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rial" pitchFamily="-84" charset="0"/>
                </a:rPr>
                <a:t>Goldstein et al. </a:t>
              </a:r>
              <a:r>
                <a:rPr lang="en-US" sz="1400" b="1" baseline="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rial" pitchFamily="-84" charset="0"/>
                </a:rPr>
                <a:t>[2004]</a:t>
              </a:r>
            </a:p>
            <a:p>
              <a:pPr marL="228600" indent="-228600">
                <a:spcAft>
                  <a:spcPts val="600"/>
                </a:spcAft>
                <a:tabLst>
                  <a:tab pos="228600" algn="l"/>
                </a:tabLst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•	With initial conditions specified from </a:t>
              </a:r>
              <a:r>
                <a:rPr lang="en-US" sz="1400" dirty="0" err="1" smtClean="0">
                  <a:solidFill>
                    <a:srgbClr val="FFFFFF"/>
                  </a:solidFill>
                  <a:latin typeface="Arial" pitchFamily="-84" charset="0"/>
                </a:rPr>
                <a:t>plasmasphere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 images, the simple model can do a credible job of predicting the global </a:t>
              </a:r>
              <a:r>
                <a:rPr lang="en-US" sz="1400" dirty="0" err="1" smtClean="0">
                  <a:solidFill>
                    <a:srgbClr val="FFFFFF"/>
                  </a:solidFill>
                  <a:latin typeface="Arial" pitchFamily="-84" charset="0"/>
                </a:rPr>
                <a:t>plasmaspheric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-84" charset="0"/>
                </a:rPr>
                <a:t> morphology.</a:t>
              </a:r>
              <a:endParaRPr lang="en-US" sz="1400" baseline="0" dirty="0">
                <a:solidFill>
                  <a:srgbClr val="FFFFFF"/>
                </a:solidFill>
                <a:latin typeface="Arial" pitchFamily="-84" charset="0"/>
              </a:endParaRPr>
            </a:p>
          </p:txBody>
        </p:sp>
        <p:grpSp>
          <p:nvGrpSpPr>
            <p:cNvPr id="40" name="Group 26"/>
            <p:cNvGrpSpPr/>
            <p:nvPr/>
          </p:nvGrpSpPr>
          <p:grpSpPr>
            <a:xfrm>
              <a:off x="609600" y="2286000"/>
              <a:ext cx="8001000" cy="4113312"/>
              <a:chOff x="609600" y="2286000"/>
              <a:chExt cx="8001000" cy="4113312"/>
            </a:xfrm>
          </p:grpSpPr>
          <p:sp>
            <p:nvSpPr>
              <p:cNvPr id="41" name="Rectangle 6"/>
              <p:cNvSpPr>
                <a:spLocks noChangeArrowheads="1"/>
              </p:cNvSpPr>
              <p:nvPr/>
            </p:nvSpPr>
            <p:spPr bwMode="auto">
              <a:xfrm>
                <a:off x="609600" y="2286000"/>
                <a:ext cx="30480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 i="1" baseline="0" dirty="0" smtClean="0">
                    <a:solidFill>
                      <a:srgbClr val="FFFFFF"/>
                    </a:solidFill>
                    <a:latin typeface="Arial" pitchFamily="-84" charset="0"/>
                  </a:rPr>
                  <a:t>26 - 27 </a:t>
                </a:r>
                <a:r>
                  <a:rPr lang="en-US" sz="1400" b="1" i="1" baseline="0" dirty="0">
                    <a:solidFill>
                      <a:srgbClr val="FFFFFF"/>
                    </a:solidFill>
                    <a:latin typeface="Arial" pitchFamily="-84" charset="0"/>
                  </a:rPr>
                  <a:t>June </a:t>
                </a:r>
                <a:r>
                  <a:rPr lang="en-US" sz="1400" b="1" i="1" baseline="0" dirty="0" smtClean="0">
                    <a:solidFill>
                      <a:srgbClr val="FFFFFF"/>
                    </a:solidFill>
                    <a:latin typeface="Arial" pitchFamily="-84" charset="0"/>
                  </a:rPr>
                  <a:t>2000</a:t>
                </a:r>
                <a:endParaRPr lang="en-US" sz="1400" b="1" i="1" baseline="0" dirty="0">
                  <a:solidFill>
                    <a:srgbClr val="FFFFFF"/>
                  </a:solidFill>
                  <a:latin typeface="Arial" pitchFamily="-84" charset="0"/>
                </a:endParaRPr>
              </a:p>
            </p:txBody>
          </p:sp>
          <p:sp>
            <p:nvSpPr>
              <p:cNvPr id="42" name="Rectangle 2"/>
              <p:cNvSpPr>
                <a:spLocks noChangeArrowheads="1"/>
              </p:cNvSpPr>
              <p:nvPr/>
            </p:nvSpPr>
            <p:spPr bwMode="auto">
              <a:xfrm>
                <a:off x="609600" y="6122313"/>
                <a:ext cx="8001000" cy="27699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tabLst>
                    <a:tab pos="1943100" algn="l"/>
                    <a:tab pos="4000500" algn="l"/>
                    <a:tab pos="4229100" algn="l"/>
                    <a:tab pos="6057900" algn="l"/>
                  </a:tabLst>
                </a:pPr>
                <a:r>
                  <a:rPr lang="en-US" sz="1200" b="1" baseline="0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(a)</a:t>
                </a:r>
                <a:r>
                  <a:rPr lang="en-US" sz="1200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 </a:t>
                </a:r>
                <a:r>
                  <a:rPr lang="en-US" sz="1000" b="1" i="1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 </a:t>
                </a:r>
                <a:r>
                  <a:rPr lang="en-US" sz="1000" b="1" i="1" baseline="0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Quiet	</a:t>
                </a:r>
                <a:r>
                  <a:rPr lang="en-US" sz="1200" b="1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(</a:t>
                </a:r>
                <a:r>
                  <a:rPr lang="en-US" sz="1200" b="1" dirty="0" err="1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b</a:t>
                </a:r>
                <a:r>
                  <a:rPr lang="en-US" sz="1200" b="1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) </a:t>
                </a:r>
                <a:r>
                  <a:rPr lang="en-US" sz="1000" b="1" i="1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Plume Narrows	</a:t>
                </a:r>
                <a:r>
                  <a:rPr lang="en-US" sz="1200" b="1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(</a:t>
                </a:r>
                <a:r>
                  <a:rPr lang="en-US" sz="1200" b="1" dirty="0" err="1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c</a:t>
                </a:r>
                <a:r>
                  <a:rPr lang="en-US" sz="1200" b="1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)</a:t>
                </a:r>
                <a:r>
                  <a:rPr lang="en-US" sz="1000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 </a:t>
                </a:r>
                <a:r>
                  <a:rPr lang="en-US" sz="1000" b="1" i="1" baseline="0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Plume Narrows</a:t>
                </a:r>
                <a:r>
                  <a:rPr lang="en-US" sz="1000" b="1" i="1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	</a:t>
                </a:r>
                <a:r>
                  <a:rPr lang="en-US" sz="1200" b="1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(</a:t>
                </a:r>
                <a:r>
                  <a:rPr lang="en-US" sz="1200" b="1" dirty="0" err="1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d</a:t>
                </a:r>
                <a:r>
                  <a:rPr lang="en-US" sz="1200" b="1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)</a:t>
                </a:r>
                <a:r>
                  <a:rPr lang="en-US" sz="1000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 </a:t>
                </a:r>
                <a:r>
                  <a:rPr lang="en-US" sz="1000" b="1" i="1" baseline="0" dirty="0" smtClean="0">
                    <a:solidFill>
                      <a:srgbClr val="FFFF99"/>
                    </a:solidFill>
                    <a:latin typeface="Arial" pitchFamily="-84" charset="0"/>
                    <a:ea typeface="Times" pitchFamily="-84" charset="0"/>
                    <a:cs typeface="Times" pitchFamily="-84" charset="0"/>
                  </a:rPr>
                  <a:t>Plume Rotates / Wraps</a:t>
                </a:r>
                <a:endParaRPr lang="en-US" sz="1100" b="1" i="1" baseline="0" dirty="0">
                  <a:solidFill>
                    <a:srgbClr val="78C6FF"/>
                  </a:solidFill>
                  <a:latin typeface="Arial" pitchFamily="-84" charset="0"/>
                  <a:ea typeface="Times" pitchFamily="-84" charset="0"/>
                  <a:cs typeface="Times" pitchFamily="-84" charset="0"/>
                </a:endParaRPr>
              </a:p>
            </p:txBody>
          </p:sp>
        </p:grpSp>
      </p:grpSp>
      <p:sp>
        <p:nvSpPr>
          <p:cNvPr id="28" name="Rectangle 27"/>
          <p:cNvSpPr/>
          <p:nvPr/>
        </p:nvSpPr>
        <p:spPr bwMode="auto">
          <a:xfrm>
            <a:off x="0" y="6837680"/>
            <a:ext cx="9144000" cy="4572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81200" y="413311"/>
            <a:ext cx="6096000" cy="335989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sz="1600" b="1" dirty="0" smtClean="0">
                <a:solidFill>
                  <a:srgbClr val="CCFFCC"/>
                </a:solidFill>
                <a:latin typeface="Arial Narrow"/>
                <a:cs typeface="Arial Narrow"/>
              </a:rPr>
              <a:t>1.   </a:t>
            </a:r>
            <a:r>
              <a:rPr lang="en-US" sz="1600" b="1" dirty="0" err="1" smtClean="0">
                <a:solidFill>
                  <a:srgbClr val="CCFFCC"/>
                </a:solidFill>
                <a:latin typeface="Arial Narrow"/>
                <a:cs typeface="Arial Narrow"/>
              </a:rPr>
              <a:t>Plasmaspheric</a:t>
            </a:r>
            <a:r>
              <a:rPr lang="en-US" sz="1600" b="1" dirty="0" smtClean="0">
                <a:solidFill>
                  <a:srgbClr val="CCFFCC"/>
                </a:solidFill>
                <a:latin typeface="Arial Narrow"/>
                <a:cs typeface="Arial Narrow"/>
              </a:rPr>
              <a:t> Imaging    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(IMAGE Mission)</a:t>
            </a:r>
            <a:endParaRPr lang="en-US" sz="900" i="1" dirty="0" smtClean="0">
              <a:solidFill>
                <a:schemeClr val="bg1">
                  <a:lumMod val="25000"/>
                  <a:lumOff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3048000" y="838200"/>
            <a:ext cx="57912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Global Context</a:t>
            </a:r>
            <a:endParaRPr lang="en-US" sz="1100" i="1" dirty="0" smtClean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  <p:pic>
        <p:nvPicPr>
          <p:cNvPr id="19" name="Picture 3" descr="GeneralEUVLabeled"/>
          <p:cNvPicPr>
            <a:picLocks noChangeAspect="1" noChangeArrowheads="1"/>
          </p:cNvPicPr>
          <p:nvPr/>
        </p:nvPicPr>
        <p:blipFill>
          <a:blip r:embed="rId4"/>
          <a:srcRect l="5078" t="4286" b="16115"/>
          <a:stretch>
            <a:fillRect/>
          </a:stretch>
        </p:blipFill>
        <p:spPr bwMode="auto">
          <a:xfrm>
            <a:off x="4191000" y="2743200"/>
            <a:ext cx="463525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" name="Group 43"/>
          <p:cNvGrpSpPr/>
          <p:nvPr/>
        </p:nvGrpSpPr>
        <p:grpSpPr>
          <a:xfrm>
            <a:off x="152400" y="1333500"/>
            <a:ext cx="2590800" cy="2287588"/>
            <a:chOff x="152400" y="1333500"/>
            <a:chExt cx="2590800" cy="2287588"/>
          </a:xfrm>
        </p:grpSpPr>
        <p:grpSp>
          <p:nvGrpSpPr>
            <p:cNvPr id="41" name="Group 40"/>
            <p:cNvGrpSpPr/>
            <p:nvPr/>
          </p:nvGrpSpPr>
          <p:grpSpPr>
            <a:xfrm>
              <a:off x="152400" y="1333500"/>
              <a:ext cx="2590800" cy="2287588"/>
              <a:chOff x="152400" y="1333500"/>
              <a:chExt cx="2590800" cy="2287588"/>
            </a:xfrm>
          </p:grpSpPr>
          <p:pic>
            <p:nvPicPr>
              <p:cNvPr id="20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 t="13785" b="19550"/>
              <a:stretch>
                <a:fillRect/>
              </a:stretch>
            </p:blipFill>
            <p:spPr bwMode="auto">
              <a:xfrm>
                <a:off x="152400" y="1905000"/>
                <a:ext cx="2590800" cy="1716088"/>
              </a:xfrm>
              <a:prstGeom prst="rect">
                <a:avLst/>
              </a:prstGeom>
              <a:noFill/>
              <a:ln w="9525">
                <a:solidFill>
                  <a:srgbClr val="7DFF00"/>
                </a:solidFill>
                <a:miter lim="800000"/>
                <a:headEnd/>
                <a:tailEnd/>
              </a:ln>
            </p:spPr>
          </p:pic>
          <p:sp>
            <p:nvSpPr>
              <p:cNvPr id="22" name="Rectangle 6"/>
              <p:cNvSpPr>
                <a:spLocks noChangeArrowheads="1"/>
              </p:cNvSpPr>
              <p:nvPr/>
            </p:nvSpPr>
            <p:spPr bwMode="auto">
              <a:xfrm>
                <a:off x="152400" y="1333500"/>
                <a:ext cx="2590800" cy="523220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7DFF00"/>
                </a:solidFill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aseline="0" dirty="0">
                    <a:latin typeface="Arial" pitchFamily="-84" charset="0"/>
                  </a:rPr>
                  <a:t>Theory:</a:t>
                </a:r>
                <a:r>
                  <a:rPr lang="en-US" sz="1400" b="1" baseline="0" dirty="0">
                    <a:solidFill>
                      <a:schemeClr val="hlink"/>
                    </a:solidFill>
                    <a:latin typeface="Arial" pitchFamily="-84" charset="0"/>
                  </a:rPr>
                  <a:t>  </a:t>
                </a:r>
              </a:p>
              <a:p>
                <a:pPr algn="ctr"/>
                <a:r>
                  <a:rPr lang="en-US" sz="1400" b="1" baseline="0" dirty="0" err="1">
                    <a:solidFill>
                      <a:schemeClr val="hlink"/>
                    </a:solidFill>
                    <a:latin typeface="Arial" pitchFamily="-84" charset="0"/>
                  </a:rPr>
                  <a:t>Grebowsky</a:t>
                </a:r>
                <a:r>
                  <a:rPr lang="en-US" sz="1400" b="1" baseline="0" dirty="0">
                    <a:solidFill>
                      <a:schemeClr val="hlink"/>
                    </a:solidFill>
                    <a:latin typeface="Arial" pitchFamily="-84" charset="0"/>
                  </a:rPr>
                  <a:t> Plume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1066800" y="2057400"/>
              <a:ext cx="838200" cy="558800"/>
              <a:chOff x="1066800" y="2057400"/>
              <a:chExt cx="838200" cy="558800"/>
            </a:xfrm>
          </p:grpSpPr>
          <p:sp>
            <p:nvSpPr>
              <p:cNvPr id="25" name="Freeform 7"/>
              <p:cNvSpPr>
                <a:spLocks/>
              </p:cNvSpPr>
              <p:nvPr/>
            </p:nvSpPr>
            <p:spPr bwMode="auto">
              <a:xfrm>
                <a:off x="1066800" y="2057400"/>
                <a:ext cx="838200" cy="558800"/>
              </a:xfrm>
              <a:custGeom>
                <a:avLst/>
                <a:gdLst/>
                <a:ahLst/>
                <a:cxnLst>
                  <a:cxn ang="0">
                    <a:pos x="0" y="496"/>
                  </a:cxn>
                  <a:cxn ang="0">
                    <a:pos x="48" y="352"/>
                  </a:cxn>
                  <a:cxn ang="0">
                    <a:pos x="144" y="160"/>
                  </a:cxn>
                  <a:cxn ang="0">
                    <a:pos x="240" y="64"/>
                  </a:cxn>
                  <a:cxn ang="0">
                    <a:pos x="384" y="16"/>
                  </a:cxn>
                  <a:cxn ang="0">
                    <a:pos x="528" y="16"/>
                  </a:cxn>
                  <a:cxn ang="0">
                    <a:pos x="672" y="112"/>
                  </a:cxn>
                  <a:cxn ang="0">
                    <a:pos x="768" y="304"/>
                  </a:cxn>
                </a:cxnLst>
                <a:rect l="0" t="0" r="r" b="b"/>
                <a:pathLst>
                  <a:path w="768" h="496">
                    <a:moveTo>
                      <a:pt x="0" y="496"/>
                    </a:moveTo>
                    <a:cubicBezTo>
                      <a:pt x="12" y="452"/>
                      <a:pt x="24" y="408"/>
                      <a:pt x="48" y="352"/>
                    </a:cubicBezTo>
                    <a:cubicBezTo>
                      <a:pt x="72" y="296"/>
                      <a:pt x="111" y="208"/>
                      <a:pt x="144" y="160"/>
                    </a:cubicBezTo>
                    <a:cubicBezTo>
                      <a:pt x="176" y="111"/>
                      <a:pt x="200" y="87"/>
                      <a:pt x="240" y="64"/>
                    </a:cubicBezTo>
                    <a:cubicBezTo>
                      <a:pt x="279" y="40"/>
                      <a:pt x="336" y="24"/>
                      <a:pt x="384" y="16"/>
                    </a:cubicBezTo>
                    <a:cubicBezTo>
                      <a:pt x="432" y="8"/>
                      <a:pt x="480" y="0"/>
                      <a:pt x="528" y="16"/>
                    </a:cubicBezTo>
                    <a:cubicBezTo>
                      <a:pt x="575" y="31"/>
                      <a:pt x="632" y="64"/>
                      <a:pt x="672" y="112"/>
                    </a:cubicBezTo>
                    <a:cubicBezTo>
                      <a:pt x="712" y="160"/>
                      <a:pt x="752" y="272"/>
                      <a:pt x="768" y="304"/>
                    </a:cubicBezTo>
                  </a:path>
                </a:pathLst>
              </a:custGeom>
              <a:noFill/>
              <a:ln w="1270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8"/>
              <p:cNvSpPr>
                <a:spLocks/>
              </p:cNvSpPr>
              <p:nvPr/>
            </p:nvSpPr>
            <p:spPr bwMode="auto">
              <a:xfrm>
                <a:off x="1066800" y="2057400"/>
                <a:ext cx="838200" cy="558800"/>
              </a:xfrm>
              <a:custGeom>
                <a:avLst/>
                <a:gdLst/>
                <a:ahLst/>
                <a:cxnLst>
                  <a:cxn ang="0">
                    <a:pos x="0" y="496"/>
                  </a:cxn>
                  <a:cxn ang="0">
                    <a:pos x="48" y="352"/>
                  </a:cxn>
                  <a:cxn ang="0">
                    <a:pos x="144" y="160"/>
                  </a:cxn>
                  <a:cxn ang="0">
                    <a:pos x="240" y="64"/>
                  </a:cxn>
                  <a:cxn ang="0">
                    <a:pos x="384" y="16"/>
                  </a:cxn>
                  <a:cxn ang="0">
                    <a:pos x="528" y="16"/>
                  </a:cxn>
                  <a:cxn ang="0">
                    <a:pos x="672" y="112"/>
                  </a:cxn>
                  <a:cxn ang="0">
                    <a:pos x="768" y="304"/>
                  </a:cxn>
                </a:cxnLst>
                <a:rect l="0" t="0" r="r" b="b"/>
                <a:pathLst>
                  <a:path w="768" h="496">
                    <a:moveTo>
                      <a:pt x="0" y="496"/>
                    </a:moveTo>
                    <a:cubicBezTo>
                      <a:pt x="12" y="452"/>
                      <a:pt x="24" y="408"/>
                      <a:pt x="48" y="352"/>
                    </a:cubicBezTo>
                    <a:cubicBezTo>
                      <a:pt x="72" y="296"/>
                      <a:pt x="111" y="208"/>
                      <a:pt x="144" y="160"/>
                    </a:cubicBezTo>
                    <a:cubicBezTo>
                      <a:pt x="176" y="111"/>
                      <a:pt x="200" y="87"/>
                      <a:pt x="240" y="64"/>
                    </a:cubicBezTo>
                    <a:cubicBezTo>
                      <a:pt x="279" y="40"/>
                      <a:pt x="336" y="24"/>
                      <a:pt x="384" y="16"/>
                    </a:cubicBezTo>
                    <a:cubicBezTo>
                      <a:pt x="432" y="8"/>
                      <a:pt x="480" y="0"/>
                      <a:pt x="528" y="16"/>
                    </a:cubicBezTo>
                    <a:cubicBezTo>
                      <a:pt x="575" y="31"/>
                      <a:pt x="632" y="64"/>
                      <a:pt x="672" y="112"/>
                    </a:cubicBezTo>
                    <a:cubicBezTo>
                      <a:pt x="712" y="160"/>
                      <a:pt x="752" y="272"/>
                      <a:pt x="768" y="304"/>
                    </a:cubicBezTo>
                  </a:path>
                </a:pathLst>
              </a:custGeom>
              <a:noFill/>
              <a:ln w="571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8" name="Rectangle 1027"/>
          <p:cNvSpPr>
            <a:spLocks noChangeArrowheads="1"/>
          </p:cNvSpPr>
          <p:nvPr/>
        </p:nvSpPr>
        <p:spPr bwMode="auto">
          <a:xfrm>
            <a:off x="3124200" y="1295400"/>
            <a:ext cx="5715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The global context (from imaging and image-validated models) has provided a framework (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-84" charset="0"/>
              </a:rPr>
              <a:t>plasmaspheric</a:t>
            </a: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 plume phases) to interpret decades of in situ data.</a:t>
            </a:r>
            <a:endParaRPr lang="en-US" sz="1400" baseline="0" dirty="0" smtClean="0">
              <a:solidFill>
                <a:srgbClr val="FFFFFF"/>
              </a:solidFill>
              <a:latin typeface="Arial" pitchFamily="-8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209102" y="2816423"/>
            <a:ext cx="20392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-84" charset="0"/>
              </a:rPr>
              <a:t>Goldstein et al. </a:t>
            </a:r>
            <a:r>
              <a:rPr lang="en-US" sz="1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-84" charset="0"/>
              </a:rPr>
              <a:t>[2005d]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52400" y="4279900"/>
            <a:ext cx="2607056" cy="2480986"/>
            <a:chOff x="152400" y="4279900"/>
            <a:chExt cx="2607056" cy="2480986"/>
          </a:xfrm>
        </p:grpSpPr>
        <p:grpSp>
          <p:nvGrpSpPr>
            <p:cNvPr id="46" name="Group 45"/>
            <p:cNvGrpSpPr/>
            <p:nvPr/>
          </p:nvGrpSpPr>
          <p:grpSpPr>
            <a:xfrm>
              <a:off x="152400" y="4279900"/>
              <a:ext cx="2607056" cy="2480986"/>
              <a:chOff x="152400" y="4279900"/>
              <a:chExt cx="2607056" cy="2480986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152400" y="4279900"/>
                <a:ext cx="2607056" cy="2480986"/>
                <a:chOff x="152400" y="4279900"/>
                <a:chExt cx="2607056" cy="2480986"/>
              </a:xfrm>
            </p:grpSpPr>
            <p:pic>
              <p:nvPicPr>
                <p:cNvPr id="28" name="Picture 9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162560" y="4849813"/>
                  <a:ext cx="2596896" cy="1911073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34" name="Rectangle 10"/>
                <p:cNvSpPr>
                  <a:spLocks noChangeArrowheads="1"/>
                </p:cNvSpPr>
                <p:nvPr/>
              </p:nvSpPr>
              <p:spPr bwMode="auto">
                <a:xfrm>
                  <a:off x="152400" y="4279900"/>
                  <a:ext cx="2605088" cy="523220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 baseline="0" dirty="0">
                      <a:latin typeface="Arial" pitchFamily="-84" charset="0"/>
                    </a:rPr>
                    <a:t>Observation:</a:t>
                  </a:r>
                  <a:r>
                    <a:rPr lang="en-US" sz="1400" b="1" baseline="0" dirty="0">
                      <a:solidFill>
                        <a:schemeClr val="hlink"/>
                      </a:solidFill>
                      <a:latin typeface="Arial" pitchFamily="-84" charset="0"/>
                    </a:rPr>
                    <a:t>  </a:t>
                  </a:r>
                </a:p>
                <a:p>
                  <a:pPr algn="ctr"/>
                  <a:r>
                    <a:rPr lang="en-US" sz="1400" b="1" baseline="0" dirty="0">
                      <a:solidFill>
                        <a:srgbClr val="990099"/>
                      </a:solidFill>
                      <a:latin typeface="Arial" pitchFamily="-84" charset="0"/>
                    </a:rPr>
                    <a:t>“Detached Plasma”</a:t>
                  </a:r>
                  <a:endParaRPr lang="en-US" sz="1400" b="1" baseline="0" dirty="0">
                    <a:solidFill>
                      <a:schemeClr val="hlink"/>
                    </a:solidFill>
                    <a:latin typeface="Arial" pitchFamily="-84" charset="0"/>
                  </a:endParaRPr>
                </a:p>
              </p:txBody>
            </p:sp>
          </p:grpSp>
          <p:sp>
            <p:nvSpPr>
              <p:cNvPr id="45" name="Down Arrow 44"/>
              <p:cNvSpPr/>
              <p:nvPr/>
            </p:nvSpPr>
            <p:spPr bwMode="auto">
              <a:xfrm>
                <a:off x="1482725" y="5130800"/>
                <a:ext cx="152400" cy="355600"/>
              </a:xfrm>
              <a:prstGeom prst="downArrow">
                <a:avLst>
                  <a:gd name="adj1" fmla="val 30000"/>
                  <a:gd name="adj2" fmla="val 110625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" charset="0"/>
                </a:endParaRPr>
              </a:p>
            </p:txBody>
          </p:sp>
        </p:grpSp>
        <p:sp>
          <p:nvSpPr>
            <p:cNvPr id="47" name="Rectangle 1027"/>
            <p:cNvSpPr>
              <a:spLocks noChangeArrowheads="1"/>
            </p:cNvSpPr>
            <p:nvPr/>
          </p:nvSpPr>
          <p:spPr bwMode="auto">
            <a:xfrm>
              <a:off x="533400" y="6200001"/>
              <a:ext cx="2133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200" b="1" i="1" dirty="0" smtClean="0">
                  <a:solidFill>
                    <a:srgbClr val="FF0000"/>
                  </a:solidFill>
                  <a:latin typeface="Arial" pitchFamily="-84" charset="0"/>
                </a:rPr>
                <a:t>Carpenter et al. </a:t>
              </a:r>
              <a:r>
                <a:rPr lang="en-US" sz="1200" b="1" dirty="0" smtClean="0">
                  <a:solidFill>
                    <a:srgbClr val="FF0000"/>
                  </a:solidFill>
                  <a:latin typeface="Arial" pitchFamily="-84" charset="0"/>
                </a:rPr>
                <a:t>[1993]</a:t>
              </a:r>
              <a:endParaRPr lang="en-US" sz="1200" baseline="0" dirty="0">
                <a:solidFill>
                  <a:srgbClr val="FF0000"/>
                </a:solidFill>
                <a:latin typeface="Arial" pitchFamily="-84" charset="0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81200" y="413311"/>
            <a:ext cx="6096000" cy="335989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sz="1600" b="1" dirty="0" smtClean="0">
                <a:solidFill>
                  <a:srgbClr val="CCFFCC"/>
                </a:solidFill>
                <a:latin typeface="Arial Narrow"/>
                <a:cs typeface="Arial Narrow"/>
              </a:rPr>
              <a:t>1.   </a:t>
            </a:r>
            <a:r>
              <a:rPr lang="en-US" sz="1600" b="1" dirty="0" err="1" smtClean="0">
                <a:solidFill>
                  <a:srgbClr val="CCFFCC"/>
                </a:solidFill>
                <a:latin typeface="Arial Narrow"/>
                <a:cs typeface="Arial Narrow"/>
              </a:rPr>
              <a:t>Plasmaspheric</a:t>
            </a:r>
            <a:r>
              <a:rPr lang="en-US" sz="1600" b="1" dirty="0" smtClean="0">
                <a:solidFill>
                  <a:srgbClr val="CCFFCC"/>
                </a:solidFill>
                <a:latin typeface="Arial Narrow"/>
                <a:cs typeface="Arial Narrow"/>
              </a:rPr>
              <a:t> Imaging    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(IMAGE Mission)</a:t>
            </a:r>
            <a:endParaRPr lang="en-US" sz="900" i="1" dirty="0" smtClean="0">
              <a:solidFill>
                <a:schemeClr val="bg1">
                  <a:lumMod val="25000"/>
                  <a:lumOff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0" y="838200"/>
            <a:ext cx="91440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Improving Models by Including </a:t>
            </a:r>
            <a:r>
              <a:rPr lang="en-US" b="1" i="1" dirty="0" smtClean="0">
                <a:solidFill>
                  <a:srgbClr val="FFFF00"/>
                </a:solidFill>
                <a:latin typeface="Arial Narrow"/>
                <a:cs typeface="Arial Narrow"/>
              </a:rPr>
              <a:t>M-I Coupling</a:t>
            </a: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:    SAPS</a:t>
            </a:r>
            <a:endParaRPr lang="en-US" sz="1100" i="1" dirty="0" smtClean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  <p:sp>
        <p:nvSpPr>
          <p:cNvPr id="24" name="Rectangle 1027"/>
          <p:cNvSpPr>
            <a:spLocks noChangeArrowheads="1"/>
          </p:cNvSpPr>
          <p:nvPr/>
        </p:nvSpPr>
        <p:spPr bwMode="auto">
          <a:xfrm>
            <a:off x="609600" y="1295400"/>
            <a:ext cx="76962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i="1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-84" charset="0"/>
              </a:rPr>
              <a:t>Goldstein </a:t>
            </a:r>
            <a:r>
              <a:rPr lang="en-US" sz="1400" b="1" i="1" baseline="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-84" charset="0"/>
              </a:rPr>
              <a:t>et al. </a:t>
            </a:r>
            <a:r>
              <a:rPr lang="en-US" sz="1400" b="1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-84" charset="0"/>
              </a:rPr>
              <a:t>[2003c; 2005e]</a:t>
            </a:r>
          </a:p>
          <a:p>
            <a:pPr marL="228600" indent="-228600">
              <a:spcAft>
                <a:spcPts val="600"/>
              </a:spcAft>
              <a:tabLst>
                <a:tab pos="228600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Ring current-ionosphere (RC-I) coupling plays a crucial role in the inner magnetosphere.</a:t>
            </a:r>
            <a:endParaRPr lang="en-US" sz="1400" baseline="0" dirty="0">
              <a:solidFill>
                <a:srgbClr val="FFFFFF"/>
              </a:solidFill>
              <a:latin typeface="Arial" pitchFamily="-84" charset="0"/>
            </a:endParaRPr>
          </a:p>
        </p:txBody>
      </p:sp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3733800" y="2079992"/>
            <a:ext cx="5334000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Aft>
                <a:spcPts val="0"/>
              </a:spcAft>
            </a:pPr>
            <a:r>
              <a:rPr lang="en-US" sz="1400" b="1" baseline="0" dirty="0" smtClean="0">
                <a:solidFill>
                  <a:srgbClr val="FFFF00"/>
                </a:solidFill>
                <a:latin typeface="Arial" pitchFamily="-84" charset="0"/>
              </a:rPr>
              <a:t>SAPS</a:t>
            </a:r>
            <a:r>
              <a:rPr lang="en-US" sz="1400" baseline="0" dirty="0" smtClean="0">
                <a:solidFill>
                  <a:srgbClr val="FFFF00"/>
                </a:solidFill>
                <a:latin typeface="Arial" pitchFamily="-84" charset="0"/>
              </a:rPr>
              <a:t>  </a:t>
            </a:r>
            <a:r>
              <a:rPr lang="en-US" sz="1400" baseline="0" dirty="0" smtClean="0">
                <a:solidFill>
                  <a:srgbClr val="FFFFFF"/>
                </a:solidFill>
                <a:latin typeface="Arial" pitchFamily="-84" charset="0"/>
              </a:rPr>
              <a:t>(Sub-</a:t>
            </a:r>
            <a:r>
              <a:rPr lang="en-US" sz="1400" baseline="0" dirty="0" err="1" smtClean="0">
                <a:solidFill>
                  <a:srgbClr val="FFFFFF"/>
                </a:solidFill>
                <a:latin typeface="Arial" pitchFamily="-84" charset="0"/>
              </a:rPr>
              <a:t>Auroral</a:t>
            </a: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 Polarization Stream)</a:t>
            </a:r>
          </a:p>
          <a:p>
            <a:pPr algn="r">
              <a:spcAft>
                <a:spcPts val="600"/>
              </a:spcAft>
            </a:pPr>
            <a:r>
              <a:rPr lang="en-US" sz="1400" i="1" u="sng" dirty="0" smtClean="0">
                <a:solidFill>
                  <a:srgbClr val="C0C0C0"/>
                </a:solidFill>
                <a:latin typeface="Arial" pitchFamily="-84" charset="0"/>
              </a:rPr>
              <a:t>Convection Enhancement by the Ring Current</a:t>
            </a:r>
            <a:endParaRPr lang="en-US" sz="1400" dirty="0" smtClean="0">
              <a:solidFill>
                <a:srgbClr val="C0C0C0"/>
              </a:solidFill>
              <a:latin typeface="Arial" pitchFamily="-84" charset="0"/>
            </a:endParaRPr>
          </a:p>
          <a:p>
            <a:pPr algn="r">
              <a:spcAft>
                <a:spcPts val="1200"/>
              </a:spcAf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A 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-84" charset="0"/>
              </a:rPr>
              <a:t>duskside</a:t>
            </a: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 flow channel that enhances SW-driven convection.</a:t>
            </a:r>
            <a:endParaRPr lang="en-US" sz="1400" baseline="0" dirty="0">
              <a:solidFill>
                <a:srgbClr val="FFFFFF"/>
              </a:solidFill>
              <a:latin typeface="Arial" pitchFamily="-84" charset="0"/>
            </a:endParaRPr>
          </a:p>
        </p:txBody>
      </p:sp>
      <p:pic>
        <p:nvPicPr>
          <p:cNvPr id="11" name="Picture 28" descr="SAP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784" y="3733800"/>
            <a:ext cx="4291816" cy="2895600"/>
          </a:xfrm>
          <a:prstGeom prst="rect">
            <a:avLst/>
          </a:prstGeom>
          <a:noFill/>
        </p:spPr>
      </p:pic>
      <p:pic>
        <p:nvPicPr>
          <p:cNvPr id="14" name="Picture 26" descr="spFig10-mo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3420" y="2971799"/>
            <a:ext cx="4398180" cy="3581401"/>
          </a:xfrm>
          <a:prstGeom prst="rect">
            <a:avLst/>
          </a:prstGeom>
          <a:noFill/>
        </p:spPr>
      </p:pic>
      <p:sp>
        <p:nvSpPr>
          <p:cNvPr id="45" name="Rectangle 1027"/>
          <p:cNvSpPr>
            <a:spLocks noChangeArrowheads="1"/>
          </p:cNvSpPr>
          <p:nvPr/>
        </p:nvSpPr>
        <p:spPr bwMode="auto">
          <a:xfrm>
            <a:off x="0" y="3730823"/>
            <a:ext cx="1676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i="1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-84" charset="0"/>
              </a:rPr>
              <a:t>Goldstein  </a:t>
            </a:r>
            <a:r>
              <a:rPr lang="en-US" sz="1400" b="1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-84" charset="0"/>
              </a:rPr>
              <a:t>[2006]</a:t>
            </a:r>
            <a:endParaRPr lang="en-US" sz="1400" baseline="0" dirty="0">
              <a:solidFill>
                <a:srgbClr val="FFFFFF"/>
              </a:solidFill>
              <a:latin typeface="Arial" pitchFamily="-84" charset="0"/>
            </a:endParaRPr>
          </a:p>
        </p:txBody>
      </p:sp>
      <p:pic>
        <p:nvPicPr>
          <p:cNvPr id="46" name="Picture 26" descr="spFig10-mod"/>
          <p:cNvPicPr>
            <a:picLocks noChangeAspect="1" noChangeArrowheads="1"/>
          </p:cNvPicPr>
          <p:nvPr/>
        </p:nvPicPr>
        <p:blipFill>
          <a:blip r:embed="rId5"/>
          <a:srcRect t="51064" r="67569" b="9858"/>
          <a:stretch>
            <a:fillRect/>
          </a:stretch>
        </p:blipFill>
        <p:spPr bwMode="auto">
          <a:xfrm>
            <a:off x="2438400" y="2133600"/>
            <a:ext cx="2562824" cy="2514600"/>
          </a:xfrm>
          <a:prstGeom prst="rect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8100" dir="2700000">
              <a:schemeClr val="tx1">
                <a:alpha val="79000"/>
              </a:schemeClr>
            </a:outerShdw>
          </a:effec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10100" y="2971800"/>
            <a:ext cx="4419600" cy="358140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tp_em_residual_plume_ABR.jpg"/>
          <p:cNvPicPr>
            <a:picLocks noChangeAspect="1"/>
          </p:cNvPicPr>
          <p:nvPr/>
        </p:nvPicPr>
        <p:blipFill>
          <a:blip r:embed="rId4"/>
          <a:srcRect l="6165"/>
          <a:stretch>
            <a:fillRect/>
          </a:stretch>
        </p:blipFill>
        <p:spPr>
          <a:xfrm>
            <a:off x="348488" y="2286000"/>
            <a:ext cx="4375912" cy="4495800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81200" y="413311"/>
            <a:ext cx="6096000" cy="335989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sz="1600" b="1" dirty="0" smtClean="0">
                <a:solidFill>
                  <a:srgbClr val="CCFFCC"/>
                </a:solidFill>
                <a:latin typeface="Arial Narrow"/>
                <a:cs typeface="Arial Narrow"/>
              </a:rPr>
              <a:t>1.   </a:t>
            </a:r>
            <a:r>
              <a:rPr lang="en-US" sz="1600" b="1" dirty="0" err="1" smtClean="0">
                <a:solidFill>
                  <a:srgbClr val="CCFFCC"/>
                </a:solidFill>
                <a:latin typeface="Arial Narrow"/>
                <a:cs typeface="Arial Narrow"/>
              </a:rPr>
              <a:t>Plasmaspheric</a:t>
            </a:r>
            <a:r>
              <a:rPr lang="en-US" sz="1600" b="1" dirty="0" smtClean="0">
                <a:solidFill>
                  <a:srgbClr val="CCFFCC"/>
                </a:solidFill>
                <a:latin typeface="Arial Narrow"/>
                <a:cs typeface="Arial Narrow"/>
              </a:rPr>
              <a:t> Imaging    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(IMAGE Mission)</a:t>
            </a:r>
            <a:endParaRPr lang="en-US" sz="900" i="1" dirty="0" smtClean="0">
              <a:solidFill>
                <a:schemeClr val="bg1">
                  <a:lumMod val="25000"/>
                  <a:lumOff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0" y="838200"/>
            <a:ext cx="91440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  <a:tabLst>
                <a:tab pos="342900" algn="l"/>
                <a:tab pos="3543300" algn="l"/>
              </a:tabLst>
            </a:pPr>
            <a:r>
              <a:rPr lang="en-US" b="1" dirty="0" smtClean="0">
                <a:solidFill>
                  <a:srgbClr val="FFFF00"/>
                </a:solidFill>
                <a:latin typeface="Arial Narrow"/>
                <a:cs typeface="Arial Narrow"/>
              </a:rPr>
              <a:t>Modern Performance of an IMAGE-Validated Model</a:t>
            </a:r>
            <a:endParaRPr lang="en-US" sz="1100" i="1" dirty="0" smtClean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  <p:sp>
        <p:nvSpPr>
          <p:cNvPr id="24" name="Rectangle 1027"/>
          <p:cNvSpPr>
            <a:spLocks noChangeArrowheads="1"/>
          </p:cNvSpPr>
          <p:nvPr/>
        </p:nvSpPr>
        <p:spPr bwMode="auto">
          <a:xfrm>
            <a:off x="609600" y="1295400"/>
            <a:ext cx="7696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8600" indent="-228600">
              <a:spcAft>
                <a:spcPts val="600"/>
              </a:spcAft>
              <a:tabLst>
                <a:tab pos="228600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The model validated using IMAGE EUV 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-84" charset="0"/>
              </a:rPr>
              <a:t>plasmasphere</a:t>
            </a: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 images... is now providing global context for the Van Allen Probes (RBSP) mission.  </a:t>
            </a:r>
            <a:r>
              <a:rPr lang="en-US" sz="1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-84" charset="0"/>
              </a:rPr>
              <a:t>[</a:t>
            </a:r>
            <a:r>
              <a:rPr lang="en-US" sz="14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-84" charset="0"/>
              </a:rPr>
              <a:t>Goldstein et al., </a:t>
            </a:r>
            <a:r>
              <a:rPr lang="en-US" sz="1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-84" charset="0"/>
              </a:rPr>
              <a:t>2014]</a:t>
            </a:r>
          </a:p>
        </p:txBody>
      </p:sp>
      <p:sp>
        <p:nvSpPr>
          <p:cNvPr id="17" name="Rectangle 1027"/>
          <p:cNvSpPr>
            <a:spLocks noChangeArrowheads="1"/>
          </p:cNvSpPr>
          <p:nvPr/>
        </p:nvSpPr>
        <p:spPr bwMode="auto">
          <a:xfrm>
            <a:off x="4876800" y="2460754"/>
            <a:ext cx="3505200" cy="241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u="sng" baseline="0" dirty="0" smtClean="0">
                <a:solidFill>
                  <a:srgbClr val="FFCC00"/>
                </a:solidFill>
                <a:latin typeface="Arial" pitchFamily="-84" charset="0"/>
              </a:rPr>
              <a:t>Simulation</a:t>
            </a:r>
            <a:r>
              <a:rPr lang="en-US" sz="1400" b="1" u="sng" baseline="0" dirty="0" smtClean="0">
                <a:solidFill>
                  <a:srgbClr val="FFFF00"/>
                </a:solidFill>
                <a:latin typeface="Arial" pitchFamily="-84" charset="0"/>
              </a:rPr>
              <a:t>  </a:t>
            </a:r>
            <a:r>
              <a:rPr lang="en-US" sz="1400" b="1" u="sng" baseline="0" dirty="0" smtClean="0">
                <a:solidFill>
                  <a:srgbClr val="FFFF99"/>
                </a:solidFill>
                <a:latin typeface="Arial" pitchFamily="-84" charset="0"/>
              </a:rPr>
              <a:t>15 – 19 Jan</a:t>
            </a:r>
            <a:r>
              <a:rPr lang="en-US" sz="1400" b="1" u="sng" dirty="0" smtClean="0">
                <a:solidFill>
                  <a:srgbClr val="FFFF99"/>
                </a:solidFill>
                <a:latin typeface="Arial" pitchFamily="-84" charset="0"/>
              </a:rPr>
              <a:t> 2013</a:t>
            </a:r>
          </a:p>
          <a:p>
            <a:pPr marL="228600" indent="-228600">
              <a:spcAft>
                <a:spcPts val="0"/>
              </a:spcAft>
              <a:tabLst>
                <a:tab pos="228600" algn="l"/>
              </a:tabLst>
            </a:pP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•	EMFISIS:  in situ wave-derived density.</a:t>
            </a:r>
          </a:p>
          <a:p>
            <a:pPr marL="228600" indent="-228600">
              <a:spcAft>
                <a:spcPts val="1200"/>
              </a:spcAft>
              <a:tabLst>
                <a:tab pos="228600" algn="l"/>
              </a:tabLst>
            </a:pPr>
            <a:r>
              <a:rPr lang="en-US" sz="1400" baseline="0" dirty="0" smtClean="0">
                <a:solidFill>
                  <a:srgbClr val="FFFFFF"/>
                </a:solidFill>
                <a:latin typeface="Arial" pitchFamily="-84" charset="0"/>
              </a:rPr>
              <a:t>•	Virtual RBSP A and B</a:t>
            </a: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-84" charset="0"/>
              </a:rPr>
              <a:t>flythroughs</a:t>
            </a:r>
            <a:r>
              <a:rPr lang="en-US" sz="1400" dirty="0" smtClean="0">
                <a:solidFill>
                  <a:srgbClr val="FFFFFF"/>
                </a:solidFill>
                <a:latin typeface="Arial" pitchFamily="-84" charset="0"/>
              </a:rPr>
              <a:t>.</a:t>
            </a:r>
          </a:p>
          <a:p>
            <a:pPr marL="228600" indent="-228600">
              <a:spcAft>
                <a:spcPts val="1200"/>
              </a:spcAft>
              <a:tabLst>
                <a:tab pos="228600" algn="l"/>
              </a:tabLst>
            </a:pPr>
            <a:endParaRPr lang="en-US" sz="1400" baseline="0" dirty="0" smtClean="0">
              <a:solidFill>
                <a:srgbClr val="FFFFFF"/>
              </a:solidFill>
              <a:latin typeface="Arial" pitchFamily="-84" charset="0"/>
            </a:endParaRPr>
          </a:p>
          <a:p>
            <a:pPr marL="228600" indent="-228600">
              <a:spcAft>
                <a:spcPts val="0"/>
              </a:spcAft>
              <a:tabLst>
                <a:tab pos="228600" algn="l"/>
              </a:tabLst>
            </a:pPr>
            <a:r>
              <a:rPr lang="en-US" sz="1400" b="1" dirty="0" smtClean="0">
                <a:solidFill>
                  <a:srgbClr val="FFCC00"/>
                </a:solidFill>
                <a:latin typeface="Arial" pitchFamily="-84" charset="0"/>
              </a:rPr>
              <a:t>Noteworthy:</a:t>
            </a:r>
          </a:p>
          <a:p>
            <a:pPr marL="228600" indent="-228600">
              <a:spcAft>
                <a:spcPts val="1200"/>
              </a:spcAft>
              <a:tabLst>
                <a:tab pos="228600" algn="l"/>
              </a:tabLst>
            </a:pPr>
            <a:r>
              <a:rPr lang="en-US" sz="1400" baseline="0" dirty="0" smtClean="0">
                <a:solidFill>
                  <a:srgbClr val="FFFFFF"/>
                </a:solidFill>
                <a:latin typeface="Arial" pitchFamily="-84" charset="0"/>
              </a:rPr>
              <a:t>•	EMFISIS sees very low density </a:t>
            </a:r>
            <a:r>
              <a:rPr lang="en-US" sz="1400" b="1" i="1" baseline="0" dirty="0" smtClean="0">
                <a:solidFill>
                  <a:srgbClr val="FFFFFF"/>
                </a:solidFill>
                <a:latin typeface="Arial" pitchFamily="-84" charset="0"/>
              </a:rPr>
              <a:t>detached plasma region</a:t>
            </a:r>
            <a:r>
              <a:rPr lang="en-US" sz="1400" baseline="0" dirty="0" smtClean="0">
                <a:solidFill>
                  <a:srgbClr val="FFFFFF"/>
                </a:solidFill>
                <a:latin typeface="Arial" pitchFamily="-84" charset="0"/>
              </a:rPr>
              <a:t> roughly where the model predicts there is a 32-hour-old residual plume.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-12192" y="1981200"/>
            <a:ext cx="9168384" cy="4876800"/>
            <a:chOff x="-12192" y="1981200"/>
            <a:chExt cx="9168384" cy="48768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alphaModFix/>
            </a:blip>
            <a:srcRect t="20318"/>
            <a:stretch>
              <a:fillRect/>
            </a:stretch>
          </p:blipFill>
          <p:spPr>
            <a:xfrm>
              <a:off x="-12192" y="1981200"/>
              <a:ext cx="9168384" cy="4876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ptp_em_LversusT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2400" y="2286000"/>
              <a:ext cx="6892466" cy="449884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086600" y="5029200"/>
              <a:ext cx="1828800" cy="1077218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defRPr/>
              </a:pPr>
              <a:r>
                <a:rPr lang="en-US" sz="1600" b="1" dirty="0" smtClean="0">
                  <a:solidFill>
                    <a:srgbClr val="FFFFFF"/>
                  </a:solidFill>
                  <a:latin typeface="Arial Narrow"/>
                  <a:ea typeface="ＭＳ Ｐゴシック" charset="-128"/>
                  <a:cs typeface="Arial Narrow"/>
                </a:rPr>
                <a:t>Model </a:t>
              </a:r>
              <a:r>
                <a:rPr lang="en-US" sz="1600" b="1" dirty="0" err="1" smtClean="0">
                  <a:solidFill>
                    <a:srgbClr val="FFFFFF"/>
                  </a:solidFill>
                  <a:latin typeface="Arial Narrow"/>
                  <a:ea typeface="ＭＳ Ｐゴシック" charset="-128"/>
                  <a:cs typeface="Arial Narrow"/>
                </a:rPr>
                <a:t>Plasmapause</a:t>
              </a:r>
              <a:r>
                <a:rPr lang="en-US" sz="1600" b="1" dirty="0" smtClean="0">
                  <a:solidFill>
                    <a:srgbClr val="FFFFFF"/>
                  </a:solidFill>
                  <a:latin typeface="Arial Narrow"/>
                  <a:ea typeface="ＭＳ Ｐゴシック" charset="-128"/>
                  <a:cs typeface="Arial Narrow"/>
                </a:rPr>
                <a:t>: </a:t>
              </a:r>
              <a:r>
                <a:rPr lang="en-US" sz="16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Narrow"/>
                  <a:ea typeface="ＭＳ Ｐゴシック" charset="-128"/>
                  <a:cs typeface="Arial Narrow"/>
                </a:rPr>
                <a:t>Agrees with EMFISIS within 0.4 R</a:t>
              </a:r>
              <a:r>
                <a:rPr lang="en-US" sz="1600" baseline="-25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Narrow"/>
                  <a:ea typeface="ＭＳ Ｐゴシック" charset="-128"/>
                  <a:cs typeface="Arial Narrow"/>
                </a:rPr>
                <a:t>E</a:t>
              </a:r>
              <a:r>
                <a:rPr lang="en-US" sz="16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Narrow"/>
                  <a:ea typeface="ＭＳ Ｐゴシック" charset="-128"/>
                  <a:cs typeface="Arial Narrow"/>
                </a:rPr>
                <a:t> on average.</a:t>
              </a:r>
            </a:p>
          </p:txBody>
        </p:sp>
        <p:sp>
          <p:nvSpPr>
            <p:cNvPr id="21" name="Rectangle 1027"/>
            <p:cNvSpPr>
              <a:spLocks noChangeArrowheads="1"/>
            </p:cNvSpPr>
            <p:nvPr/>
          </p:nvSpPr>
          <p:spPr bwMode="auto">
            <a:xfrm>
              <a:off x="381000" y="1981200"/>
              <a:ext cx="6858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b="1" u="sng" baseline="0" dirty="0" smtClean="0">
                  <a:solidFill>
                    <a:srgbClr val="FFCC00"/>
                  </a:solidFill>
                  <a:latin typeface="Arial" pitchFamily="-84" charset="0"/>
                </a:rPr>
                <a:t>Quantitative Comparison:  </a:t>
              </a:r>
              <a:r>
                <a:rPr lang="en-US" sz="1400" b="1" u="sng" baseline="0" dirty="0" smtClean="0">
                  <a:solidFill>
                    <a:srgbClr val="FFFF00"/>
                  </a:solidFill>
                  <a:latin typeface="Arial" pitchFamily="-84" charset="0"/>
                </a:rPr>
                <a:t>  </a:t>
              </a:r>
              <a:r>
                <a:rPr lang="en-US" sz="1400" b="1" u="sng" baseline="0" dirty="0" smtClean="0">
                  <a:solidFill>
                    <a:srgbClr val="FFFF99"/>
                  </a:solidFill>
                  <a:latin typeface="Arial" pitchFamily="-84" charset="0"/>
                </a:rPr>
                <a:t>Model Compared to EMFISIS Data</a:t>
              </a:r>
              <a:endParaRPr lang="en-US" sz="1400" baseline="0" dirty="0" smtClean="0">
                <a:solidFill>
                  <a:srgbClr val="FFFFFF"/>
                </a:solidFill>
                <a:latin typeface="Arial" pitchFamily="-8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 bwMode="auto">
          <a:xfrm>
            <a:off x="0" y="6822440"/>
            <a:ext cx="9144000" cy="4572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16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17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18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19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20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21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22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23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24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081D5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BB4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Macintosh HD:B. Microsoft Office 98:Templates:Blank Presentation</Template>
  <TotalTime>16133</TotalTime>
  <Words>2552</Words>
  <Application>Microsoft Macintosh PowerPoint</Application>
  <PresentationFormat>On-screen Show (4:3)</PresentationFormat>
  <Paragraphs>337</Paragraphs>
  <Slides>24</Slides>
  <Notes>24</Notes>
  <HiddenSlides>0</HiddenSlides>
  <MMClips>2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SwRI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Jim Burch</dc:creator>
  <cp:lastModifiedBy>... ...</cp:lastModifiedBy>
  <cp:revision>817</cp:revision>
  <dcterms:created xsi:type="dcterms:W3CDTF">2014-02-10T19:41:46Z</dcterms:created>
  <dcterms:modified xsi:type="dcterms:W3CDTF">2014-02-11T03:14:24Z</dcterms:modified>
</cp:coreProperties>
</file>